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8"/>
  </p:notesMasterIdLst>
  <p:sldIdLst>
    <p:sldId id="257" r:id="rId2"/>
    <p:sldId id="349" r:id="rId3"/>
    <p:sldId id="259" r:id="rId4"/>
    <p:sldId id="261" r:id="rId5"/>
    <p:sldId id="263" r:id="rId6"/>
    <p:sldId id="265" r:id="rId7"/>
    <p:sldId id="267" r:id="rId8"/>
    <p:sldId id="269" r:id="rId9"/>
    <p:sldId id="271" r:id="rId10"/>
    <p:sldId id="273" r:id="rId11"/>
    <p:sldId id="275" r:id="rId12"/>
    <p:sldId id="277" r:id="rId13"/>
    <p:sldId id="279" r:id="rId14"/>
    <p:sldId id="281" r:id="rId15"/>
    <p:sldId id="283" r:id="rId16"/>
    <p:sldId id="285" r:id="rId17"/>
    <p:sldId id="287" r:id="rId18"/>
    <p:sldId id="289" r:id="rId19"/>
    <p:sldId id="291" r:id="rId20"/>
    <p:sldId id="292" r:id="rId21"/>
    <p:sldId id="293" r:id="rId22"/>
    <p:sldId id="295" r:id="rId23"/>
    <p:sldId id="297" r:id="rId24"/>
    <p:sldId id="298" r:id="rId25"/>
    <p:sldId id="300" r:id="rId26"/>
    <p:sldId id="335" r:id="rId27"/>
    <p:sldId id="301" r:id="rId28"/>
    <p:sldId id="302" r:id="rId29"/>
    <p:sldId id="303" r:id="rId30"/>
    <p:sldId id="304" r:id="rId31"/>
    <p:sldId id="305" r:id="rId32"/>
    <p:sldId id="340" r:id="rId33"/>
    <p:sldId id="337" r:id="rId34"/>
    <p:sldId id="336" r:id="rId35"/>
    <p:sldId id="350" r:id="rId36"/>
    <p:sldId id="338" r:id="rId37"/>
    <p:sldId id="339" r:id="rId38"/>
    <p:sldId id="313" r:id="rId39"/>
    <p:sldId id="314" r:id="rId40"/>
    <p:sldId id="315" r:id="rId41"/>
    <p:sldId id="316" r:id="rId42"/>
    <p:sldId id="317" r:id="rId43"/>
    <p:sldId id="318" r:id="rId44"/>
    <p:sldId id="342" r:id="rId45"/>
    <p:sldId id="319" r:id="rId46"/>
    <p:sldId id="320" r:id="rId47"/>
    <p:sldId id="321" r:id="rId48"/>
    <p:sldId id="322" r:id="rId49"/>
    <p:sldId id="323" r:id="rId50"/>
    <p:sldId id="324" r:id="rId51"/>
    <p:sldId id="325" r:id="rId52"/>
    <p:sldId id="326" r:id="rId53"/>
    <p:sldId id="341" r:id="rId54"/>
    <p:sldId id="327" r:id="rId55"/>
    <p:sldId id="328" r:id="rId56"/>
    <p:sldId id="330" r:id="rId57"/>
    <p:sldId id="331" r:id="rId58"/>
    <p:sldId id="343" r:id="rId59"/>
    <p:sldId id="332" r:id="rId60"/>
    <p:sldId id="333" r:id="rId61"/>
    <p:sldId id="344" r:id="rId62"/>
    <p:sldId id="334" r:id="rId63"/>
    <p:sldId id="345" r:id="rId64"/>
    <p:sldId id="346" r:id="rId65"/>
    <p:sldId id="347" r:id="rId66"/>
    <p:sldId id="348" r:id="rId6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3D9B3640-9507-4490-839F-9BEA750A63C5}">
          <p14:sldIdLst>
            <p14:sldId id="257"/>
            <p14:sldId id="349"/>
            <p14:sldId id="259"/>
            <p14:sldId id="261"/>
            <p14:sldId id="263"/>
            <p14:sldId id="265"/>
            <p14:sldId id="267"/>
            <p14:sldId id="269"/>
            <p14:sldId id="271"/>
            <p14:sldId id="273"/>
            <p14:sldId id="275"/>
            <p14:sldId id="277"/>
            <p14:sldId id="279"/>
            <p14:sldId id="281"/>
            <p14:sldId id="283"/>
            <p14:sldId id="285"/>
            <p14:sldId id="287"/>
            <p14:sldId id="289"/>
            <p14:sldId id="291"/>
            <p14:sldId id="292"/>
            <p14:sldId id="293"/>
            <p14:sldId id="295"/>
            <p14:sldId id="297"/>
            <p14:sldId id="298"/>
            <p14:sldId id="300"/>
            <p14:sldId id="335"/>
            <p14:sldId id="301"/>
            <p14:sldId id="302"/>
            <p14:sldId id="303"/>
            <p14:sldId id="304"/>
            <p14:sldId id="305"/>
            <p14:sldId id="340"/>
            <p14:sldId id="337"/>
            <p14:sldId id="336"/>
            <p14:sldId id="350"/>
            <p14:sldId id="338"/>
            <p14:sldId id="339"/>
            <p14:sldId id="313"/>
            <p14:sldId id="314"/>
            <p14:sldId id="315"/>
            <p14:sldId id="316"/>
            <p14:sldId id="317"/>
            <p14:sldId id="318"/>
            <p14:sldId id="342"/>
            <p14:sldId id="319"/>
            <p14:sldId id="320"/>
            <p14:sldId id="321"/>
            <p14:sldId id="322"/>
            <p14:sldId id="323"/>
            <p14:sldId id="324"/>
            <p14:sldId id="325"/>
            <p14:sldId id="326"/>
            <p14:sldId id="341"/>
            <p14:sldId id="327"/>
            <p14:sldId id="328"/>
            <p14:sldId id="330"/>
            <p14:sldId id="331"/>
            <p14:sldId id="343"/>
            <p14:sldId id="332"/>
            <p14:sldId id="333"/>
            <p14:sldId id="344"/>
            <p14:sldId id="334"/>
            <p14:sldId id="345"/>
            <p14:sldId id="346"/>
            <p14:sldId id="347"/>
            <p14:sldId id="348"/>
          </p14:sldIdLst>
        </p14:section>
        <p14:section name="Section sans titre" id="{CDCE722A-87B4-4B00-8C2F-7046238636B5}">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5" autoAdjust="0"/>
    <p:restoredTop sz="94660"/>
  </p:normalViewPr>
  <p:slideViewPr>
    <p:cSldViewPr snapToGrid="0">
      <p:cViewPr>
        <p:scale>
          <a:sx n="50" d="100"/>
          <a:sy n="50" d="100"/>
        </p:scale>
        <p:origin x="810" y="8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EBB822-D218-49BB-92C0-3768EA747FF6}" type="datetimeFigureOut">
              <a:rPr lang="fr-FR" smtClean="0"/>
              <a:t>29/03/2020</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9C19D5-4CF8-474D-B2EA-934C9E4E4EDE}" type="slidenum">
              <a:rPr lang="fr-FR" smtClean="0"/>
              <a:t>‹N°›</a:t>
            </a:fld>
            <a:endParaRPr lang="fr-FR"/>
          </a:p>
        </p:txBody>
      </p:sp>
    </p:spTree>
    <p:extLst>
      <p:ext uri="{BB962C8B-B14F-4D97-AF65-F5344CB8AC3E}">
        <p14:creationId xmlns:p14="http://schemas.microsoft.com/office/powerpoint/2010/main" val="28794101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EA2C8F3-7CBE-4F9B-A1E7-A5FDF77DF8A3}" type="slidenum">
              <a:rPr lang="fr-FR" smtClean="0"/>
              <a:pPr/>
              <a:t>33</a:t>
            </a:fld>
            <a:endParaRPr lang="fr-FR"/>
          </a:p>
        </p:txBody>
      </p:sp>
    </p:spTree>
    <p:extLst>
      <p:ext uri="{BB962C8B-B14F-4D97-AF65-F5344CB8AC3E}">
        <p14:creationId xmlns:p14="http://schemas.microsoft.com/office/powerpoint/2010/main" val="26828431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smtClean="0"/>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6B3DA0B4-B56F-4042-8457-0B99B5C1B8EF}" type="datetimeFigureOut">
              <a:rPr lang="fr-FR" smtClean="0"/>
              <a:t>29/03/2020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9884495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6B3DA0B4-B56F-4042-8457-0B99B5C1B8EF}" type="datetimeFigureOut">
              <a:rPr lang="fr-FR" smtClean="0"/>
              <a:t>29/03/2020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3545214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6B3DA0B4-B56F-4042-8457-0B99B5C1B8EF}" type="datetimeFigureOut">
              <a:rPr lang="fr-FR" smtClean="0"/>
              <a:t>29/03/2020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144080F-B8EF-412E-85F4-30620F593CC6}" type="slidenum">
              <a:rPr lang="fr-FR" smtClean="0"/>
              <a:t>‹N°›</a:t>
            </a:fld>
            <a:endParaRPr lang="fr-F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7613706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6B3DA0B4-B56F-4042-8457-0B99B5C1B8EF}" type="datetimeFigureOut">
              <a:rPr lang="fr-FR" smtClean="0"/>
              <a:t>29/03/2020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26869350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6B3DA0B4-B56F-4042-8457-0B99B5C1B8EF}" type="datetimeFigureOut">
              <a:rPr lang="fr-FR" smtClean="0"/>
              <a:t>29/03/2020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144080F-B8EF-412E-85F4-30620F593CC6}" type="slidenum">
              <a:rPr lang="fr-FR" smtClean="0"/>
              <a:t>‹N°›</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875169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6B3DA0B4-B56F-4042-8457-0B99B5C1B8EF}" type="datetimeFigureOut">
              <a:rPr lang="fr-FR" smtClean="0"/>
              <a:t>29/03/2020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8282508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B3DA0B4-B56F-4042-8457-0B99B5C1B8EF}" type="datetimeFigureOut">
              <a:rPr lang="fr-FR" smtClean="0"/>
              <a:t>29/03/2020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22208403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B3DA0B4-B56F-4042-8457-0B99B5C1B8EF}" type="datetimeFigureOut">
              <a:rPr lang="fr-FR" smtClean="0"/>
              <a:t>29/03/2020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37273314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B3DA0B4-B56F-4042-8457-0B99B5C1B8EF}" type="datetimeFigureOut">
              <a:rPr lang="fr-FR" smtClean="0"/>
              <a:t>29/03/2020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3633878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6B3DA0B4-B56F-4042-8457-0B99B5C1B8EF}" type="datetimeFigureOut">
              <a:rPr lang="fr-FR" smtClean="0"/>
              <a:t>29/03/2020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2316253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6B3DA0B4-B56F-4042-8457-0B99B5C1B8EF}" type="datetimeFigureOut">
              <a:rPr lang="fr-FR" smtClean="0"/>
              <a:t>29/03/2020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14413385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6B3DA0B4-B56F-4042-8457-0B99B5C1B8EF}" type="datetimeFigureOut">
              <a:rPr lang="fr-FR" smtClean="0"/>
              <a:t>29/03/2020</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10038369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6B3DA0B4-B56F-4042-8457-0B99B5C1B8EF}" type="datetimeFigureOut">
              <a:rPr lang="fr-FR" smtClean="0"/>
              <a:t>29/03/2020</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14425183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3DA0B4-B56F-4042-8457-0B99B5C1B8EF}" type="datetimeFigureOut">
              <a:rPr lang="fr-FR" smtClean="0"/>
              <a:t>29/03/2020</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2971393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smtClean="0"/>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6B3DA0B4-B56F-4042-8457-0B99B5C1B8EF}" type="datetimeFigureOut">
              <a:rPr lang="fr-FR" smtClean="0"/>
              <a:t>29/03/2020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22791378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6B3DA0B4-B56F-4042-8457-0B99B5C1B8EF}" type="datetimeFigureOut">
              <a:rPr lang="fr-FR" smtClean="0"/>
              <a:t>29/03/2020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1021500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B3DA0B4-B56F-4042-8457-0B99B5C1B8EF}" type="datetimeFigureOut">
              <a:rPr lang="fr-FR" smtClean="0"/>
              <a:t>29/03/2020</a:t>
            </a:fld>
            <a:endParaRPr lang="fr-F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144080F-B8EF-412E-85F4-30620F593CC6}" type="slidenum">
              <a:rPr lang="fr-FR" smtClean="0"/>
              <a:t>‹N°›</a:t>
            </a:fld>
            <a:endParaRPr lang="fr-FR"/>
          </a:p>
        </p:txBody>
      </p:sp>
    </p:spTree>
    <p:extLst>
      <p:ext uri="{BB962C8B-B14F-4D97-AF65-F5344CB8AC3E}">
        <p14:creationId xmlns:p14="http://schemas.microsoft.com/office/powerpoint/2010/main" val="19099752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IMPOT SUR LE REVENU</a:t>
            </a:r>
            <a:endParaRPr lang="fr-FR" dirty="0"/>
          </a:p>
        </p:txBody>
      </p:sp>
      <p:sp>
        <p:nvSpPr>
          <p:cNvPr id="3" name="Sous-titre 2"/>
          <p:cNvSpPr>
            <a:spLocks noGrp="1"/>
          </p:cNvSpPr>
          <p:nvPr>
            <p:ph type="subTitle" idx="1"/>
          </p:nvPr>
        </p:nvSpPr>
        <p:spPr/>
        <p:txBody>
          <a:bodyPr>
            <a:normAutofit lnSpcReduction="10000"/>
          </a:bodyPr>
          <a:lstStyle/>
          <a:p>
            <a:r>
              <a:rPr lang="fr-FR" dirty="0" smtClean="0"/>
              <a:t>Dahir n°1-89-116 du 21 novembre </a:t>
            </a:r>
          </a:p>
          <a:p>
            <a:r>
              <a:rPr lang="fr-FR" dirty="0" smtClean="0"/>
              <a:t>Dahir n° 1-89-233 du 30 décembre</a:t>
            </a:r>
          </a:p>
          <a:p>
            <a:r>
              <a:rPr lang="fr-FR" dirty="0" smtClean="0"/>
              <a:t>                                1989</a:t>
            </a:r>
            <a:endParaRPr lang="fr-FR" dirty="0"/>
          </a:p>
        </p:txBody>
      </p:sp>
    </p:spTree>
    <p:extLst>
      <p:ext uri="{BB962C8B-B14F-4D97-AF65-F5344CB8AC3E}">
        <p14:creationId xmlns:p14="http://schemas.microsoft.com/office/powerpoint/2010/main" val="22516656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EXONERATIONS</a:t>
            </a:r>
            <a:endParaRPr lang="fr-FR" dirty="0"/>
          </a:p>
        </p:txBody>
      </p:sp>
      <p:sp>
        <p:nvSpPr>
          <p:cNvPr id="3" name="Espace réservé du contenu 2"/>
          <p:cNvSpPr>
            <a:spLocks noGrp="1"/>
          </p:cNvSpPr>
          <p:nvPr>
            <p:ph idx="1"/>
          </p:nvPr>
        </p:nvSpPr>
        <p:spPr/>
        <p:txBody>
          <a:bodyPr/>
          <a:lstStyle/>
          <a:p>
            <a:endParaRPr lang="fr-FR" dirty="0" smtClean="0"/>
          </a:p>
          <a:p>
            <a:pPr algn="just"/>
            <a:r>
              <a:rPr lang="fr-FR" dirty="0" smtClean="0"/>
              <a:t>Personnel diplomatique de nationalité étrangère pour leur revenu de source étrangère sous réserve de réciprocité</a:t>
            </a:r>
          </a:p>
          <a:p>
            <a:pPr algn="just"/>
            <a:endParaRPr lang="fr-FR" dirty="0" smtClean="0"/>
          </a:p>
          <a:p>
            <a:pPr algn="just"/>
            <a:r>
              <a:rPr lang="fr-FR" dirty="0" smtClean="0"/>
              <a:t>Personnes résidentes pour les produits qui leur sont versés en contrepartie de l’usage ou du droit à usage de droit d’auteur sur les œuvres  littéraires, artistiques ou scientifiques</a:t>
            </a:r>
            <a:endParaRPr lang="fr-FR" dirty="0"/>
          </a:p>
        </p:txBody>
      </p:sp>
    </p:spTree>
    <p:extLst>
      <p:ext uri="{BB962C8B-B14F-4D97-AF65-F5344CB8AC3E}">
        <p14:creationId xmlns:p14="http://schemas.microsoft.com/office/powerpoint/2010/main" val="24885973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PERIODE D’IMPOSITION</a:t>
            </a:r>
            <a:endParaRPr lang="fr-FR" dirty="0"/>
          </a:p>
        </p:txBody>
      </p:sp>
      <p:sp>
        <p:nvSpPr>
          <p:cNvPr id="3" name="Espace réservé du contenu 2"/>
          <p:cNvSpPr>
            <a:spLocks noGrp="1"/>
          </p:cNvSpPr>
          <p:nvPr>
            <p:ph idx="1"/>
          </p:nvPr>
        </p:nvSpPr>
        <p:spPr/>
        <p:txBody>
          <a:bodyPr/>
          <a:lstStyle/>
          <a:p>
            <a:endParaRPr lang="fr-FR" dirty="0" smtClean="0"/>
          </a:p>
          <a:p>
            <a:endParaRPr lang="fr-FR" dirty="0" smtClean="0"/>
          </a:p>
          <a:p>
            <a:pPr algn="just">
              <a:buNone/>
            </a:pPr>
            <a:r>
              <a:rPr lang="fr-FR" dirty="0" smtClean="0"/>
              <a:t>    L’impôt est établi chaque année d’après le revenu global acquis par le contribuable au cours de l’année précédente</a:t>
            </a:r>
            <a:endParaRPr lang="fr-FR" dirty="0"/>
          </a:p>
        </p:txBody>
      </p:sp>
    </p:spTree>
    <p:extLst>
      <p:ext uri="{BB962C8B-B14F-4D97-AF65-F5344CB8AC3E}">
        <p14:creationId xmlns:p14="http://schemas.microsoft.com/office/powerpoint/2010/main" val="36575413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81200" y="285736"/>
            <a:ext cx="8229600" cy="1143000"/>
          </a:xfrm>
        </p:spPr>
        <p:txBody>
          <a:bodyPr>
            <a:normAutofit fontScale="90000"/>
          </a:bodyPr>
          <a:lstStyle/>
          <a:p>
            <a:r>
              <a:rPr lang="fr-FR" dirty="0" smtClean="0"/>
              <a:t>LIEU D’IMPOSITION</a:t>
            </a:r>
            <a:br>
              <a:rPr lang="fr-FR" dirty="0" smtClean="0"/>
            </a:br>
            <a:r>
              <a:rPr lang="fr-FR" dirty="0" smtClean="0"/>
              <a:t>Le contribuable est imposé au lieu de :</a:t>
            </a:r>
            <a:endParaRPr lang="fr-FR" dirty="0"/>
          </a:p>
        </p:txBody>
      </p:sp>
      <p:sp>
        <p:nvSpPr>
          <p:cNvPr id="3" name="Espace réservé du contenu 2"/>
          <p:cNvSpPr>
            <a:spLocks noGrp="1"/>
          </p:cNvSpPr>
          <p:nvPr>
            <p:ph idx="1"/>
          </p:nvPr>
        </p:nvSpPr>
        <p:spPr/>
        <p:txBody>
          <a:bodyPr>
            <a:normAutofit/>
          </a:bodyPr>
          <a:lstStyle/>
          <a:p>
            <a:endParaRPr lang="fr-FR" dirty="0" smtClean="0"/>
          </a:p>
          <a:p>
            <a:r>
              <a:rPr lang="fr-FR" dirty="0" smtClean="0"/>
              <a:t>Sa résidence habituelle</a:t>
            </a:r>
          </a:p>
          <a:p>
            <a:pPr>
              <a:buNone/>
            </a:pPr>
            <a:endParaRPr lang="fr-FR" dirty="0" smtClean="0"/>
          </a:p>
          <a:p>
            <a:r>
              <a:rPr lang="fr-FR" dirty="0" smtClean="0"/>
              <a:t>De son principal établissement</a:t>
            </a:r>
          </a:p>
          <a:p>
            <a:endParaRPr lang="fr-FR" dirty="0" smtClean="0"/>
          </a:p>
          <a:p>
            <a:r>
              <a:rPr lang="fr-FR" dirty="0" smtClean="0"/>
              <a:t>De son domicile fiscal</a:t>
            </a:r>
          </a:p>
          <a:p>
            <a:pPr>
              <a:buNone/>
            </a:pPr>
            <a:endParaRPr lang="fr-FR" dirty="0" smtClean="0"/>
          </a:p>
          <a:p>
            <a:pPr>
              <a:buNone/>
            </a:pPr>
            <a:r>
              <a:rPr lang="fr-FR" dirty="0" smtClean="0"/>
              <a:t>     Le changement de résidence doit être signalé à  l’administration fiscale</a:t>
            </a:r>
          </a:p>
          <a:p>
            <a:pPr>
              <a:buNone/>
            </a:pPr>
            <a:endParaRPr lang="fr-FR" dirty="0"/>
          </a:p>
        </p:txBody>
      </p:sp>
    </p:spTree>
    <p:extLst>
      <p:ext uri="{BB962C8B-B14F-4D97-AF65-F5344CB8AC3E}">
        <p14:creationId xmlns:p14="http://schemas.microsoft.com/office/powerpoint/2010/main" val="19896286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DECLARATION D’IDENTITE FISCALE</a:t>
            </a:r>
            <a:br>
              <a:rPr lang="fr-FR" dirty="0" smtClean="0"/>
            </a:br>
            <a:r>
              <a:rPr lang="fr-FR" dirty="0" smtClean="0"/>
              <a:t>(articles: 80 à 86 du Code des impôts)</a:t>
            </a:r>
            <a:endParaRPr lang="fr-FR" dirty="0"/>
          </a:p>
        </p:txBody>
      </p:sp>
      <p:sp>
        <p:nvSpPr>
          <p:cNvPr id="3" name="Espace réservé du contenu 2"/>
          <p:cNvSpPr>
            <a:spLocks noGrp="1"/>
          </p:cNvSpPr>
          <p:nvPr>
            <p:ph idx="1"/>
          </p:nvPr>
        </p:nvSpPr>
        <p:spPr/>
        <p:txBody>
          <a:bodyPr>
            <a:normAutofit/>
          </a:bodyPr>
          <a:lstStyle/>
          <a:p>
            <a:pPr>
              <a:buNone/>
            </a:pPr>
            <a:endParaRPr lang="fr-FR" dirty="0" smtClean="0"/>
          </a:p>
          <a:p>
            <a:pPr>
              <a:buNone/>
            </a:pPr>
            <a:r>
              <a:rPr lang="fr-FR" dirty="0" smtClean="0"/>
              <a:t>Contribuables concernés : les titulaires de</a:t>
            </a:r>
          </a:p>
          <a:p>
            <a:endParaRPr lang="fr-FR" dirty="0" smtClean="0"/>
          </a:p>
          <a:p>
            <a:r>
              <a:rPr lang="fr-FR" dirty="0" smtClean="0"/>
              <a:t>Revenus professionnels</a:t>
            </a:r>
          </a:p>
          <a:p>
            <a:r>
              <a:rPr lang="fr-FR" dirty="0" smtClean="0"/>
              <a:t>Revenus des exploitations agricoles</a:t>
            </a:r>
          </a:p>
          <a:p>
            <a:r>
              <a:rPr lang="fr-FR" dirty="0" smtClean="0"/>
              <a:t>Revenus de capitaux mobiliers</a:t>
            </a:r>
          </a:p>
          <a:p>
            <a:r>
              <a:rPr lang="fr-FR" dirty="0" smtClean="0"/>
              <a:t>Revenus fonciers</a:t>
            </a:r>
          </a:p>
          <a:p>
            <a:pPr marL="0" indent="0">
              <a:buNone/>
            </a:pPr>
            <a:endParaRPr lang="fr-FR" dirty="0" smtClean="0"/>
          </a:p>
          <a:p>
            <a:pPr marL="0" indent="0" algn="just">
              <a:buNone/>
            </a:pPr>
            <a:r>
              <a:rPr lang="fr-FR" dirty="0" smtClean="0"/>
              <a:t> NB: Concernant les revenus salariaux, c’est l’employeur qui en fait la déclaration.</a:t>
            </a:r>
            <a:endParaRPr lang="fr-FR" dirty="0"/>
          </a:p>
        </p:txBody>
      </p:sp>
    </p:spTree>
    <p:extLst>
      <p:ext uri="{BB962C8B-B14F-4D97-AF65-F5344CB8AC3E}">
        <p14:creationId xmlns:p14="http://schemas.microsoft.com/office/powerpoint/2010/main" val="40555676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QUAND ?</a:t>
            </a:r>
            <a:endParaRPr lang="fr-FR" dirty="0"/>
          </a:p>
        </p:txBody>
      </p:sp>
      <p:sp>
        <p:nvSpPr>
          <p:cNvPr id="3" name="Espace réservé du contenu 2"/>
          <p:cNvSpPr>
            <a:spLocks noGrp="1"/>
          </p:cNvSpPr>
          <p:nvPr>
            <p:ph idx="1"/>
          </p:nvPr>
        </p:nvSpPr>
        <p:spPr/>
        <p:txBody>
          <a:bodyPr>
            <a:normAutofit fontScale="92500" lnSpcReduction="20000"/>
          </a:bodyPr>
          <a:lstStyle/>
          <a:p>
            <a:endParaRPr lang="fr-FR" dirty="0" smtClean="0"/>
          </a:p>
          <a:p>
            <a:pPr algn="just"/>
            <a:r>
              <a:rPr lang="fr-FR" dirty="0" smtClean="0"/>
              <a:t>Pour les </a:t>
            </a:r>
            <a:r>
              <a:rPr lang="fr-FR" b="1" dirty="0" smtClean="0"/>
              <a:t>nouveaux</a:t>
            </a:r>
            <a:r>
              <a:rPr lang="fr-FR" dirty="0" smtClean="0"/>
              <a:t> contribuables dans les </a:t>
            </a:r>
            <a:r>
              <a:rPr lang="fr-FR" b="1" dirty="0" smtClean="0"/>
              <a:t>3O jours </a:t>
            </a:r>
            <a:r>
              <a:rPr lang="fr-FR" dirty="0" smtClean="0"/>
              <a:t>suivants soit:</a:t>
            </a:r>
          </a:p>
          <a:p>
            <a:pPr algn="just">
              <a:buFont typeface="Wingdings" panose="05000000000000000000" pitchFamily="2" charset="2"/>
              <a:buChar char="§"/>
            </a:pPr>
            <a:r>
              <a:rPr lang="fr-FR" dirty="0" smtClean="0"/>
              <a:t>   La </a:t>
            </a:r>
            <a:r>
              <a:rPr lang="fr-FR" dirty="0"/>
              <a:t>date du début </a:t>
            </a:r>
            <a:r>
              <a:rPr lang="fr-FR" dirty="0" smtClean="0"/>
              <a:t>d’activité</a:t>
            </a:r>
          </a:p>
          <a:p>
            <a:pPr algn="just">
              <a:buFont typeface="Wingdings" panose="05000000000000000000" pitchFamily="2" charset="2"/>
              <a:buChar char="§"/>
            </a:pPr>
            <a:r>
              <a:rPr lang="fr-FR" dirty="0" smtClean="0"/>
              <a:t>   </a:t>
            </a:r>
            <a:r>
              <a:rPr lang="fr-FR" dirty="0"/>
              <a:t>L’acquisition de la première source de revenu</a:t>
            </a:r>
          </a:p>
          <a:p>
            <a:pPr marL="0" indent="0" algn="just">
              <a:buNone/>
            </a:pPr>
            <a:endParaRPr lang="fr-FR" dirty="0" smtClean="0"/>
          </a:p>
          <a:p>
            <a:pPr algn="just"/>
            <a:r>
              <a:rPr lang="fr-FR" dirty="0" smtClean="0"/>
              <a:t>Pour les </a:t>
            </a:r>
            <a:r>
              <a:rPr lang="fr-FR" b="1" dirty="0" smtClean="0"/>
              <a:t>anciens </a:t>
            </a:r>
            <a:r>
              <a:rPr lang="fr-FR" dirty="0" smtClean="0"/>
              <a:t>contribuables </a:t>
            </a:r>
          </a:p>
          <a:p>
            <a:pPr algn="just">
              <a:buFont typeface="Wingdings" panose="05000000000000000000" pitchFamily="2" charset="2"/>
              <a:buChar char="§"/>
            </a:pPr>
            <a:r>
              <a:rPr lang="fr-FR" dirty="0" smtClean="0"/>
              <a:t>         Au plus tard, le </a:t>
            </a:r>
            <a:r>
              <a:rPr lang="fr-FR" b="1" dirty="0" smtClean="0"/>
              <a:t>1</a:t>
            </a:r>
            <a:r>
              <a:rPr lang="fr-FR" b="1" baseline="30000" dirty="0" smtClean="0"/>
              <a:t>er</a:t>
            </a:r>
            <a:r>
              <a:rPr lang="fr-FR" b="1" dirty="0" smtClean="0"/>
              <a:t> mars </a:t>
            </a:r>
            <a:r>
              <a:rPr lang="fr-FR" dirty="0" smtClean="0"/>
              <a:t>pour ceux soumis au </a:t>
            </a:r>
            <a:r>
              <a:rPr lang="fr-FR" u="sng" dirty="0" smtClean="0"/>
              <a:t>bénéfice forfaitaire</a:t>
            </a:r>
          </a:p>
          <a:p>
            <a:pPr algn="just">
              <a:buFont typeface="Wingdings" panose="05000000000000000000" pitchFamily="2" charset="2"/>
              <a:buChar char="§"/>
            </a:pPr>
            <a:r>
              <a:rPr lang="fr-FR" dirty="0"/>
              <a:t> </a:t>
            </a:r>
            <a:r>
              <a:rPr lang="fr-FR" dirty="0" smtClean="0"/>
              <a:t>        Au plus tard le </a:t>
            </a:r>
            <a:r>
              <a:rPr lang="fr-FR" b="1" dirty="0" smtClean="0"/>
              <a:t>1</a:t>
            </a:r>
            <a:r>
              <a:rPr lang="fr-FR" b="1" baseline="30000" dirty="0" smtClean="0"/>
              <a:t>er</a:t>
            </a:r>
            <a:r>
              <a:rPr lang="fr-FR" b="1" dirty="0" smtClean="0"/>
              <a:t> mai </a:t>
            </a:r>
            <a:r>
              <a:rPr lang="fr-FR" dirty="0" smtClean="0"/>
              <a:t>pour ceux soumis au régime du résultat </a:t>
            </a:r>
            <a:r>
              <a:rPr lang="fr-FR" u="sng" dirty="0" smtClean="0"/>
              <a:t>net rée</a:t>
            </a:r>
            <a:r>
              <a:rPr lang="fr-FR" dirty="0" smtClean="0"/>
              <a:t>l ou celui du résultat </a:t>
            </a:r>
            <a:r>
              <a:rPr lang="fr-FR" u="sng" dirty="0" smtClean="0"/>
              <a:t>net simplifié</a:t>
            </a:r>
            <a:r>
              <a:rPr lang="fr-FR" dirty="0" smtClean="0"/>
              <a:t>. </a:t>
            </a:r>
          </a:p>
          <a:p>
            <a:pPr marL="0" indent="0" algn="just">
              <a:buNone/>
            </a:pPr>
            <a:r>
              <a:rPr lang="fr-FR" dirty="0" smtClean="0"/>
              <a:t>   </a:t>
            </a:r>
          </a:p>
          <a:p>
            <a:pPr algn="just"/>
            <a:r>
              <a:rPr lang="fr-FR" dirty="0" smtClean="0"/>
              <a:t>Pour l’</a:t>
            </a:r>
            <a:r>
              <a:rPr lang="fr-FR" b="1" dirty="0" smtClean="0"/>
              <a:t>auto-entrepreneur</a:t>
            </a:r>
            <a:r>
              <a:rPr lang="fr-FR" dirty="0" smtClean="0"/>
              <a:t>, il doit déclarer </a:t>
            </a:r>
            <a:r>
              <a:rPr lang="fr-FR" u="sng" dirty="0" smtClean="0"/>
              <a:t>mensuellement</a:t>
            </a:r>
            <a:r>
              <a:rPr lang="fr-FR" dirty="0" smtClean="0"/>
              <a:t> ou </a:t>
            </a:r>
            <a:r>
              <a:rPr lang="fr-FR" u="sng" dirty="0" smtClean="0"/>
              <a:t>trimestriellement</a:t>
            </a:r>
            <a:r>
              <a:rPr lang="fr-FR" dirty="0" smtClean="0"/>
              <a:t> son chiffre d’affaires.</a:t>
            </a:r>
            <a:endParaRPr lang="fr-FR" dirty="0"/>
          </a:p>
        </p:txBody>
      </p:sp>
    </p:spTree>
    <p:extLst>
      <p:ext uri="{BB962C8B-B14F-4D97-AF65-F5344CB8AC3E}">
        <p14:creationId xmlns:p14="http://schemas.microsoft.com/office/powerpoint/2010/main" val="18815156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DESTINATAIRE / FORME</a:t>
            </a:r>
            <a:endParaRPr lang="fr-FR" dirty="0"/>
          </a:p>
        </p:txBody>
      </p:sp>
      <p:sp>
        <p:nvSpPr>
          <p:cNvPr id="3" name="Espace réservé du contenu 2"/>
          <p:cNvSpPr>
            <a:spLocks noGrp="1"/>
          </p:cNvSpPr>
          <p:nvPr>
            <p:ph idx="1"/>
          </p:nvPr>
        </p:nvSpPr>
        <p:spPr/>
        <p:txBody>
          <a:bodyPr/>
          <a:lstStyle/>
          <a:p>
            <a:endParaRPr lang="fr-FR" dirty="0" smtClean="0"/>
          </a:p>
          <a:p>
            <a:pPr algn="just"/>
            <a:r>
              <a:rPr lang="fr-FR" dirty="0" smtClean="0"/>
              <a:t>L’inspecteur des impôts directs et taxes assimilées du lieu de leur domicile fiscal ou de leur principal établissement</a:t>
            </a:r>
          </a:p>
          <a:p>
            <a:endParaRPr lang="fr-FR" dirty="0" smtClean="0"/>
          </a:p>
          <a:p>
            <a:pPr algn="just"/>
            <a:r>
              <a:rPr lang="fr-FR" dirty="0" smtClean="0"/>
              <a:t>Suivant le modèle établi par l’administration contre récépissé ou L.R.A.R.</a:t>
            </a:r>
          </a:p>
          <a:p>
            <a:pPr marL="0" indent="0" algn="just">
              <a:buNone/>
            </a:pPr>
            <a:endParaRPr lang="fr-FR" dirty="0" smtClean="0"/>
          </a:p>
          <a:p>
            <a:pPr algn="just"/>
            <a:r>
              <a:rPr lang="fr-FR" dirty="0" smtClean="0"/>
              <a:t>Avec indication de la ou les catégories de revenus qui le composent</a:t>
            </a:r>
          </a:p>
          <a:p>
            <a:pPr marL="0" indent="0" algn="just">
              <a:buNone/>
            </a:pPr>
            <a:endParaRPr lang="fr-FR" dirty="0"/>
          </a:p>
        </p:txBody>
      </p:sp>
    </p:spTree>
    <p:extLst>
      <p:ext uri="{BB962C8B-B14F-4D97-AF65-F5344CB8AC3E}">
        <p14:creationId xmlns:p14="http://schemas.microsoft.com/office/powerpoint/2010/main" val="10179797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déclaration doit comporter</a:t>
            </a:r>
            <a:endParaRPr lang="fr-FR" dirty="0"/>
          </a:p>
        </p:txBody>
      </p:sp>
      <p:sp>
        <p:nvSpPr>
          <p:cNvPr id="3" name="Espace réservé du contenu 2"/>
          <p:cNvSpPr>
            <a:spLocks noGrp="1"/>
          </p:cNvSpPr>
          <p:nvPr>
            <p:ph idx="1"/>
          </p:nvPr>
        </p:nvSpPr>
        <p:spPr/>
        <p:txBody>
          <a:bodyPr>
            <a:normAutofit/>
          </a:bodyPr>
          <a:lstStyle/>
          <a:p>
            <a:r>
              <a:rPr lang="fr-FR" b="1" dirty="0" smtClean="0"/>
              <a:t>Nom</a:t>
            </a:r>
            <a:r>
              <a:rPr lang="fr-FR" dirty="0" smtClean="0"/>
              <a:t>, </a:t>
            </a:r>
            <a:r>
              <a:rPr lang="fr-FR" b="1" dirty="0" smtClean="0"/>
              <a:t>Prénom</a:t>
            </a:r>
            <a:r>
              <a:rPr lang="fr-FR" dirty="0" smtClean="0"/>
              <a:t> et adresse du </a:t>
            </a:r>
            <a:r>
              <a:rPr lang="fr-FR" b="1" dirty="0" smtClean="0"/>
              <a:t>domicile fiscal</a:t>
            </a:r>
          </a:p>
          <a:p>
            <a:r>
              <a:rPr lang="fr-FR" dirty="0" smtClean="0"/>
              <a:t>La </a:t>
            </a:r>
            <a:r>
              <a:rPr lang="fr-FR" b="1" dirty="0" smtClean="0"/>
              <a:t>nature</a:t>
            </a:r>
            <a:r>
              <a:rPr lang="fr-FR" dirty="0" smtClean="0"/>
              <a:t> de la ou des </a:t>
            </a:r>
            <a:r>
              <a:rPr lang="fr-FR" b="1" dirty="0" smtClean="0"/>
              <a:t>professions</a:t>
            </a:r>
            <a:r>
              <a:rPr lang="fr-FR" dirty="0" smtClean="0"/>
              <a:t> exercées</a:t>
            </a:r>
          </a:p>
          <a:p>
            <a:r>
              <a:rPr lang="fr-FR" dirty="0" smtClean="0"/>
              <a:t>Le </a:t>
            </a:r>
            <a:r>
              <a:rPr lang="fr-FR" b="1" dirty="0" smtClean="0"/>
              <a:t>lieu de situation </a:t>
            </a:r>
            <a:r>
              <a:rPr lang="fr-FR" dirty="0" smtClean="0"/>
              <a:t>ainsi que le ou les </a:t>
            </a:r>
            <a:r>
              <a:rPr lang="fr-FR" b="1" dirty="0" smtClean="0"/>
              <a:t>numéros</a:t>
            </a:r>
            <a:r>
              <a:rPr lang="fr-FR" dirty="0" smtClean="0"/>
              <a:t> de </a:t>
            </a:r>
            <a:r>
              <a:rPr lang="fr-FR" b="1" dirty="0" smtClean="0"/>
              <a:t>Patentes</a:t>
            </a:r>
          </a:p>
          <a:p>
            <a:r>
              <a:rPr lang="fr-FR" dirty="0" smtClean="0"/>
              <a:t>Le numéro de </a:t>
            </a:r>
            <a:r>
              <a:rPr lang="fr-FR" b="1" dirty="0" smtClean="0"/>
              <a:t>Carte d’Identité Nationale</a:t>
            </a:r>
          </a:p>
          <a:p>
            <a:r>
              <a:rPr lang="fr-FR" dirty="0" smtClean="0"/>
              <a:t>Le numéro </a:t>
            </a:r>
            <a:r>
              <a:rPr lang="fr-FR" b="1" dirty="0" smtClean="0"/>
              <a:t>d’Identification Fiscale</a:t>
            </a:r>
          </a:p>
          <a:p>
            <a:r>
              <a:rPr lang="fr-FR" dirty="0" smtClean="0"/>
              <a:t>Le numéro d’article de la </a:t>
            </a:r>
            <a:r>
              <a:rPr lang="fr-FR" b="1" dirty="0" smtClean="0"/>
              <a:t>Taxe d’Edilité</a:t>
            </a:r>
          </a:p>
          <a:p>
            <a:r>
              <a:rPr lang="fr-FR" dirty="0" smtClean="0"/>
              <a:t>Toutes indication nécessaires à l’application des </a:t>
            </a:r>
            <a:r>
              <a:rPr lang="fr-FR" b="1" dirty="0" smtClean="0"/>
              <a:t>déductions</a:t>
            </a:r>
            <a:r>
              <a:rPr lang="fr-FR" dirty="0" smtClean="0"/>
              <a:t> et des </a:t>
            </a:r>
            <a:r>
              <a:rPr lang="fr-FR" b="1" dirty="0" smtClean="0"/>
              <a:t>retenues à la source</a:t>
            </a:r>
          </a:p>
          <a:p>
            <a:r>
              <a:rPr lang="fr-FR" dirty="0" smtClean="0"/>
              <a:t>La déclaration doit être accompagnée de toutes les </a:t>
            </a:r>
            <a:r>
              <a:rPr lang="fr-FR" b="1" dirty="0" smtClean="0"/>
              <a:t>pièces justificatives</a:t>
            </a:r>
            <a:endParaRPr lang="fr-FR" b="1" dirty="0"/>
          </a:p>
        </p:txBody>
      </p:sp>
    </p:spTree>
    <p:extLst>
      <p:ext uri="{BB962C8B-B14F-4D97-AF65-F5344CB8AC3E}">
        <p14:creationId xmlns:p14="http://schemas.microsoft.com/office/powerpoint/2010/main" val="28126810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BASE DE L’IMPOT</a:t>
            </a:r>
            <a:br>
              <a:rPr lang="fr-FR" dirty="0" smtClean="0"/>
            </a:br>
            <a:r>
              <a:rPr lang="fr-FR" dirty="0" smtClean="0"/>
              <a:t>REVENU GLOBAL IMPOSABLE</a:t>
            </a:r>
            <a:endParaRPr lang="fr-FR" dirty="0"/>
          </a:p>
        </p:txBody>
      </p:sp>
      <p:sp>
        <p:nvSpPr>
          <p:cNvPr id="3" name="Espace réservé du contenu 2"/>
          <p:cNvSpPr>
            <a:spLocks noGrp="1"/>
          </p:cNvSpPr>
          <p:nvPr>
            <p:ph idx="1"/>
          </p:nvPr>
        </p:nvSpPr>
        <p:spPr/>
        <p:txBody>
          <a:bodyPr/>
          <a:lstStyle/>
          <a:p>
            <a:pPr>
              <a:buNone/>
            </a:pPr>
            <a:endParaRPr lang="fr-FR" dirty="0" smtClean="0"/>
          </a:p>
          <a:p>
            <a:pPr>
              <a:buNone/>
            </a:pPr>
            <a:r>
              <a:rPr lang="fr-FR" dirty="0" smtClean="0"/>
              <a:t>                 </a:t>
            </a:r>
            <a:r>
              <a:rPr lang="fr-FR" b="1" dirty="0" smtClean="0"/>
              <a:t>Revenu global imposable  </a:t>
            </a:r>
          </a:p>
          <a:p>
            <a:pPr>
              <a:buNone/>
            </a:pPr>
            <a:r>
              <a:rPr lang="fr-FR" sz="5400" dirty="0"/>
              <a:t>                      =</a:t>
            </a:r>
            <a:endParaRPr lang="fr-FR" dirty="0" smtClean="0"/>
          </a:p>
          <a:p>
            <a:pPr>
              <a:buNone/>
            </a:pPr>
            <a:r>
              <a:rPr lang="fr-FR" dirty="0" smtClean="0"/>
              <a:t>                 Somme des </a:t>
            </a:r>
            <a:r>
              <a:rPr lang="fr-FR" b="1" dirty="0" smtClean="0"/>
              <a:t>revenus catégoriels</a:t>
            </a:r>
            <a:endParaRPr lang="fr-FR" b="1" dirty="0"/>
          </a:p>
          <a:p>
            <a:pPr>
              <a:buNone/>
            </a:pPr>
            <a:endParaRPr lang="fr-FR" dirty="0" smtClean="0"/>
          </a:p>
          <a:p>
            <a:pPr algn="just">
              <a:buNone/>
            </a:pPr>
            <a:r>
              <a:rPr lang="fr-FR" dirty="0" smtClean="0"/>
              <a:t>NB / Un contribuable peut avoir plusieurs sources de revenus : salarié, agricole, professionnel…c’est ce qu’on appelle des revenus catégoriels parce qu’ils relèvent de </a:t>
            </a:r>
            <a:r>
              <a:rPr lang="fr-FR" b="1" dirty="0" smtClean="0"/>
              <a:t>plusieurs catégories</a:t>
            </a:r>
            <a:endParaRPr lang="fr-FR" b="1" dirty="0"/>
          </a:p>
        </p:txBody>
      </p:sp>
    </p:spTree>
    <p:extLst>
      <p:ext uri="{BB962C8B-B14F-4D97-AF65-F5344CB8AC3E}">
        <p14:creationId xmlns:p14="http://schemas.microsoft.com/office/powerpoint/2010/main" val="15538908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REVENU NET CATEGORIEL</a:t>
            </a:r>
            <a:endParaRPr lang="fr-FR" dirty="0"/>
          </a:p>
        </p:txBody>
      </p:sp>
      <p:sp>
        <p:nvSpPr>
          <p:cNvPr id="3" name="Espace réservé du contenu 2"/>
          <p:cNvSpPr>
            <a:spLocks noGrp="1"/>
          </p:cNvSpPr>
          <p:nvPr>
            <p:ph idx="1"/>
          </p:nvPr>
        </p:nvSpPr>
        <p:spPr/>
        <p:txBody>
          <a:bodyPr>
            <a:normAutofit/>
          </a:bodyPr>
          <a:lstStyle/>
          <a:p>
            <a:endParaRPr lang="fr-FR" dirty="0" smtClean="0"/>
          </a:p>
          <a:p>
            <a:endParaRPr lang="fr-FR" dirty="0" smtClean="0"/>
          </a:p>
          <a:p>
            <a:pPr algn="just"/>
            <a:r>
              <a:rPr lang="fr-FR" dirty="0" smtClean="0"/>
              <a:t>Le </a:t>
            </a:r>
            <a:r>
              <a:rPr lang="fr-FR" b="1" dirty="0" smtClean="0"/>
              <a:t>revenu net catégoriel </a:t>
            </a:r>
            <a:r>
              <a:rPr lang="fr-FR" dirty="0" smtClean="0"/>
              <a:t>est déterminé distinctement suivant les règles propres </a:t>
            </a:r>
          </a:p>
          <a:p>
            <a:pPr algn="just">
              <a:buNone/>
            </a:pPr>
            <a:r>
              <a:rPr lang="fr-FR" dirty="0" smtClean="0"/>
              <a:t>    à chaque catégorie:   fonciers, salariaux...</a:t>
            </a:r>
          </a:p>
          <a:p>
            <a:pPr algn="just">
              <a:buNone/>
            </a:pPr>
            <a:endParaRPr lang="fr-FR" dirty="0" smtClean="0"/>
          </a:p>
          <a:p>
            <a:pPr algn="just">
              <a:buNone/>
            </a:pPr>
            <a:r>
              <a:rPr lang="fr-FR" dirty="0" smtClean="0"/>
              <a:t>Ce sont des revenus nets car les </a:t>
            </a:r>
            <a:r>
              <a:rPr lang="fr-FR" b="1" dirty="0" smtClean="0"/>
              <a:t>dépenses</a:t>
            </a:r>
            <a:r>
              <a:rPr lang="fr-FR" dirty="0" smtClean="0"/>
              <a:t> qui ont été effectuées en vue de l’acquisition ou de la conservation du revenu sont </a:t>
            </a:r>
            <a:r>
              <a:rPr lang="fr-FR" b="1" dirty="0" smtClean="0"/>
              <a:t>déduites</a:t>
            </a:r>
            <a:r>
              <a:rPr lang="fr-FR" dirty="0" smtClean="0"/>
              <a:t> des revenus bruts de chaque catégorie pour déterminer le revenu catégoriel imposable.</a:t>
            </a:r>
            <a:endParaRPr lang="fr-FR" dirty="0"/>
          </a:p>
        </p:txBody>
      </p:sp>
    </p:spTree>
    <p:extLst>
      <p:ext uri="{BB962C8B-B14F-4D97-AF65-F5344CB8AC3E}">
        <p14:creationId xmlns:p14="http://schemas.microsoft.com/office/powerpoint/2010/main" val="413968164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TAUX DE L’IMPOT</a:t>
            </a:r>
            <a:endParaRPr lang="fr-FR" dirty="0"/>
          </a:p>
        </p:txBody>
      </p:sp>
      <p:graphicFrame>
        <p:nvGraphicFramePr>
          <p:cNvPr id="4" name="Espace réservé du contenu 3"/>
          <p:cNvGraphicFramePr>
            <a:graphicFrameLocks noGrp="1"/>
          </p:cNvGraphicFramePr>
          <p:nvPr>
            <p:ph idx="1"/>
          </p:nvPr>
        </p:nvGraphicFramePr>
        <p:xfrm>
          <a:off x="2452662" y="1928802"/>
          <a:ext cx="7467600" cy="2494280"/>
        </p:xfrm>
        <a:graphic>
          <a:graphicData uri="http://schemas.openxmlformats.org/drawingml/2006/table">
            <a:tbl>
              <a:tblPr firstRow="1" bandRow="1">
                <a:tableStyleId>{5C22544A-7EE6-4342-B048-85BDC9FD1C3A}</a:tableStyleId>
              </a:tblPr>
              <a:tblGrid>
                <a:gridCol w="2489200"/>
                <a:gridCol w="2489200"/>
                <a:gridCol w="2489200"/>
              </a:tblGrid>
              <a:tr h="256552">
                <a:tc>
                  <a:txBody>
                    <a:bodyPr/>
                    <a:lstStyle/>
                    <a:p>
                      <a:endParaRPr lang="fr-FR" dirty="0" smtClean="0"/>
                    </a:p>
                    <a:p>
                      <a:r>
                        <a:rPr lang="fr-FR" dirty="0" smtClean="0"/>
                        <a:t>Revenu annuel </a:t>
                      </a:r>
                      <a:endParaRPr lang="fr-FR" dirty="0"/>
                    </a:p>
                  </a:txBody>
                  <a:tcPr/>
                </a:tc>
                <a:tc>
                  <a:txBody>
                    <a:bodyPr/>
                    <a:lstStyle/>
                    <a:p>
                      <a:endParaRPr lang="fr-FR" dirty="0" smtClean="0"/>
                    </a:p>
                    <a:p>
                      <a:r>
                        <a:rPr lang="fr-FR" dirty="0" smtClean="0"/>
                        <a:t>           Taux</a:t>
                      </a:r>
                      <a:endParaRPr lang="fr-FR" dirty="0"/>
                    </a:p>
                  </a:txBody>
                  <a:tcPr/>
                </a:tc>
                <a:tc>
                  <a:txBody>
                    <a:bodyPr/>
                    <a:lstStyle/>
                    <a:p>
                      <a:endParaRPr lang="fr-FR" dirty="0" smtClean="0"/>
                    </a:p>
                    <a:p>
                      <a:r>
                        <a:rPr lang="fr-FR" dirty="0" smtClean="0"/>
                        <a:t>Somme à déduire</a:t>
                      </a:r>
                      <a:endParaRPr lang="fr-FR" dirty="0"/>
                    </a:p>
                  </a:txBody>
                  <a:tcPr/>
                </a:tc>
              </a:tr>
              <a:tr h="370840">
                <a:tc>
                  <a:txBody>
                    <a:bodyPr/>
                    <a:lstStyle/>
                    <a:p>
                      <a:r>
                        <a:rPr lang="fr-FR" dirty="0" smtClean="0"/>
                        <a:t>30 001  à</a:t>
                      </a:r>
                      <a:r>
                        <a:rPr lang="fr-FR" baseline="0" dirty="0" smtClean="0"/>
                        <a:t>  50 000</a:t>
                      </a:r>
                      <a:endParaRPr lang="fr-FR" dirty="0"/>
                    </a:p>
                  </a:txBody>
                  <a:tcPr/>
                </a:tc>
                <a:tc>
                  <a:txBody>
                    <a:bodyPr/>
                    <a:lstStyle/>
                    <a:p>
                      <a:r>
                        <a:rPr lang="fr-FR" dirty="0" smtClean="0"/>
                        <a:t>                 10 %</a:t>
                      </a:r>
                      <a:endParaRPr lang="fr-FR" dirty="0"/>
                    </a:p>
                  </a:txBody>
                  <a:tcPr/>
                </a:tc>
                <a:tc>
                  <a:txBody>
                    <a:bodyPr/>
                    <a:lstStyle/>
                    <a:p>
                      <a:r>
                        <a:rPr lang="fr-FR" dirty="0" smtClean="0"/>
                        <a:t>          3000</a:t>
                      </a:r>
                      <a:endParaRPr lang="fr-FR" dirty="0"/>
                    </a:p>
                  </a:txBody>
                  <a:tcPr/>
                </a:tc>
              </a:tr>
              <a:tr h="370840">
                <a:tc>
                  <a:txBody>
                    <a:bodyPr/>
                    <a:lstStyle/>
                    <a:p>
                      <a:r>
                        <a:rPr lang="fr-FR" dirty="0" smtClean="0"/>
                        <a:t>50 001  à  60</a:t>
                      </a:r>
                      <a:r>
                        <a:rPr lang="fr-FR" baseline="0" dirty="0" smtClean="0"/>
                        <a:t> 000</a:t>
                      </a:r>
                      <a:endParaRPr lang="fr-FR" dirty="0"/>
                    </a:p>
                  </a:txBody>
                  <a:tcPr/>
                </a:tc>
                <a:tc>
                  <a:txBody>
                    <a:bodyPr/>
                    <a:lstStyle/>
                    <a:p>
                      <a:r>
                        <a:rPr lang="fr-FR" dirty="0" smtClean="0"/>
                        <a:t>                 20 %</a:t>
                      </a:r>
                      <a:endParaRPr lang="fr-FR" dirty="0"/>
                    </a:p>
                  </a:txBody>
                  <a:tcPr/>
                </a:tc>
                <a:tc>
                  <a:txBody>
                    <a:bodyPr/>
                    <a:lstStyle/>
                    <a:p>
                      <a:r>
                        <a:rPr lang="fr-FR" dirty="0" smtClean="0"/>
                        <a:t>          8000</a:t>
                      </a:r>
                      <a:endParaRPr lang="fr-FR" dirty="0"/>
                    </a:p>
                  </a:txBody>
                  <a:tcPr/>
                </a:tc>
              </a:tr>
              <a:tr h="370840">
                <a:tc>
                  <a:txBody>
                    <a:bodyPr/>
                    <a:lstStyle/>
                    <a:p>
                      <a:r>
                        <a:rPr lang="fr-FR" dirty="0" smtClean="0"/>
                        <a:t>60 001  à</a:t>
                      </a:r>
                      <a:r>
                        <a:rPr lang="fr-FR" baseline="0" dirty="0" smtClean="0"/>
                        <a:t>  80 000</a:t>
                      </a:r>
                      <a:endParaRPr lang="fr-FR" dirty="0"/>
                    </a:p>
                  </a:txBody>
                  <a:tcPr/>
                </a:tc>
                <a:tc>
                  <a:txBody>
                    <a:bodyPr/>
                    <a:lstStyle/>
                    <a:p>
                      <a:r>
                        <a:rPr lang="fr-FR" dirty="0" smtClean="0"/>
                        <a:t>                 30 %</a:t>
                      </a:r>
                      <a:endParaRPr lang="fr-FR" dirty="0"/>
                    </a:p>
                  </a:txBody>
                  <a:tcPr/>
                </a:tc>
                <a:tc>
                  <a:txBody>
                    <a:bodyPr/>
                    <a:lstStyle/>
                    <a:p>
                      <a:r>
                        <a:rPr lang="fr-FR" dirty="0" smtClean="0"/>
                        <a:t>          14000</a:t>
                      </a:r>
                      <a:endParaRPr lang="fr-FR" dirty="0"/>
                    </a:p>
                  </a:txBody>
                  <a:tcPr/>
                </a:tc>
              </a:tr>
              <a:tr h="370840">
                <a:tc>
                  <a:txBody>
                    <a:bodyPr/>
                    <a:lstStyle/>
                    <a:p>
                      <a:r>
                        <a:rPr lang="fr-FR" dirty="0" smtClean="0"/>
                        <a:t>80 001</a:t>
                      </a:r>
                      <a:r>
                        <a:rPr lang="fr-FR" baseline="0" dirty="0" smtClean="0"/>
                        <a:t>  à  180 000</a:t>
                      </a:r>
                      <a:endParaRPr lang="fr-FR" dirty="0"/>
                    </a:p>
                  </a:txBody>
                  <a:tcPr/>
                </a:tc>
                <a:tc>
                  <a:txBody>
                    <a:bodyPr/>
                    <a:lstStyle/>
                    <a:p>
                      <a:r>
                        <a:rPr lang="fr-FR" dirty="0" smtClean="0"/>
                        <a:t>                 34 %</a:t>
                      </a:r>
                      <a:endParaRPr lang="fr-FR" dirty="0"/>
                    </a:p>
                  </a:txBody>
                  <a:tcPr/>
                </a:tc>
                <a:tc>
                  <a:txBody>
                    <a:bodyPr/>
                    <a:lstStyle/>
                    <a:p>
                      <a:r>
                        <a:rPr lang="fr-FR" dirty="0" smtClean="0"/>
                        <a:t>          17200</a:t>
                      </a:r>
                      <a:endParaRPr lang="fr-FR" dirty="0"/>
                    </a:p>
                  </a:txBody>
                  <a:tcPr/>
                </a:tc>
              </a:tr>
              <a:tr h="370840">
                <a:tc>
                  <a:txBody>
                    <a:bodyPr/>
                    <a:lstStyle/>
                    <a:p>
                      <a:r>
                        <a:rPr lang="fr-FR" dirty="0" smtClean="0"/>
                        <a:t>180 001 et  +</a:t>
                      </a:r>
                      <a:endParaRPr lang="fr-FR" dirty="0"/>
                    </a:p>
                  </a:txBody>
                  <a:tcPr/>
                </a:tc>
                <a:tc>
                  <a:txBody>
                    <a:bodyPr/>
                    <a:lstStyle/>
                    <a:p>
                      <a:r>
                        <a:rPr lang="fr-FR" smtClean="0"/>
                        <a:t>                 38 </a:t>
                      </a:r>
                      <a:r>
                        <a:rPr lang="fr-FR" dirty="0" smtClean="0"/>
                        <a:t>%</a:t>
                      </a:r>
                      <a:endParaRPr lang="fr-FR" dirty="0"/>
                    </a:p>
                  </a:txBody>
                  <a:tcPr/>
                </a:tc>
                <a:tc>
                  <a:txBody>
                    <a:bodyPr/>
                    <a:lstStyle/>
                    <a:p>
                      <a:r>
                        <a:rPr lang="fr-FR" dirty="0" smtClean="0"/>
                        <a:t>          24400</a:t>
                      </a:r>
                      <a:endParaRPr lang="fr-FR" dirty="0"/>
                    </a:p>
                  </a:txBody>
                  <a:tcPr/>
                </a:tc>
              </a:tr>
            </a:tbl>
          </a:graphicData>
        </a:graphic>
      </p:graphicFrame>
    </p:spTree>
    <p:extLst>
      <p:ext uri="{BB962C8B-B14F-4D97-AF65-F5344CB8AC3E}">
        <p14:creationId xmlns:p14="http://schemas.microsoft.com/office/powerpoint/2010/main" val="19422971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IMPOT SUR LE REVENU</a:t>
            </a:r>
            <a:endParaRPr lang="fr-FR" dirty="0"/>
          </a:p>
        </p:txBody>
      </p:sp>
      <p:sp>
        <p:nvSpPr>
          <p:cNvPr id="3" name="Espace réservé du contenu 2"/>
          <p:cNvSpPr>
            <a:spLocks noGrp="1"/>
          </p:cNvSpPr>
          <p:nvPr>
            <p:ph idx="1"/>
          </p:nvPr>
        </p:nvSpPr>
        <p:spPr/>
        <p:txBody>
          <a:bodyPr>
            <a:normAutofit/>
          </a:bodyPr>
          <a:lstStyle/>
          <a:p>
            <a:r>
              <a:rPr lang="fr-FR" sz="4000" dirty="0" smtClean="0"/>
              <a:t>CHAPITRE I /</a:t>
            </a:r>
          </a:p>
          <a:p>
            <a:pPr marL="0" indent="0">
              <a:buNone/>
            </a:pPr>
            <a:r>
              <a:rPr lang="fr-FR" sz="4000" dirty="0" smtClean="0"/>
              <a:t>                                                   				DISPOSITIONS GENERALES</a:t>
            </a:r>
            <a:endParaRPr lang="fr-FR" sz="4000" dirty="0"/>
          </a:p>
        </p:txBody>
      </p:sp>
    </p:spTree>
    <p:extLst>
      <p:ext uri="{BB962C8B-B14F-4D97-AF65-F5344CB8AC3E}">
        <p14:creationId xmlns:p14="http://schemas.microsoft.com/office/powerpoint/2010/main" val="22560681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PROCESSUS DE CALCUL</a:t>
            </a:r>
            <a:endParaRPr lang="fr-FR" dirty="0"/>
          </a:p>
        </p:txBody>
      </p:sp>
      <p:sp>
        <p:nvSpPr>
          <p:cNvPr id="3" name="Espace réservé du contenu 2"/>
          <p:cNvSpPr>
            <a:spLocks noGrp="1"/>
          </p:cNvSpPr>
          <p:nvPr>
            <p:ph idx="1"/>
          </p:nvPr>
        </p:nvSpPr>
        <p:spPr/>
        <p:txBody>
          <a:bodyPr/>
          <a:lstStyle/>
          <a:p>
            <a:pPr algn="just"/>
            <a:r>
              <a:rPr lang="fr-FR" dirty="0" smtClean="0"/>
              <a:t>Le barème  précédent est applicable au </a:t>
            </a:r>
            <a:r>
              <a:rPr lang="fr-FR" b="1" dirty="0" smtClean="0"/>
              <a:t>revenu net annuel</a:t>
            </a:r>
          </a:p>
          <a:p>
            <a:pPr algn="just"/>
            <a:r>
              <a:rPr lang="fr-FR" dirty="0" smtClean="0"/>
              <a:t>Il suffit alors de chercher l’</a:t>
            </a:r>
            <a:r>
              <a:rPr lang="fr-FR" b="1" dirty="0" smtClean="0"/>
              <a:t>intervalle</a:t>
            </a:r>
            <a:r>
              <a:rPr lang="fr-FR" dirty="0" smtClean="0"/>
              <a:t> </a:t>
            </a:r>
            <a:r>
              <a:rPr lang="fr-FR" b="1" dirty="0" smtClean="0"/>
              <a:t>correspondant</a:t>
            </a:r>
            <a:r>
              <a:rPr lang="fr-FR" dirty="0" smtClean="0"/>
              <a:t> au Revenu Net imposable, qui se trouve dans le tableau précédent, d’appliquer le </a:t>
            </a:r>
            <a:r>
              <a:rPr lang="fr-FR" b="1" dirty="0" smtClean="0"/>
              <a:t>taux correspondant </a:t>
            </a:r>
            <a:r>
              <a:rPr lang="fr-FR" dirty="0" smtClean="0"/>
              <a:t>et de </a:t>
            </a:r>
            <a:r>
              <a:rPr lang="fr-FR" b="1" dirty="0" smtClean="0"/>
              <a:t>déduire la somme à déduire correspondante</a:t>
            </a:r>
          </a:p>
          <a:p>
            <a:pPr algn="just"/>
            <a:r>
              <a:rPr lang="fr-FR" dirty="0" smtClean="0"/>
              <a:t>Ce barème annuel s’applique à </a:t>
            </a:r>
            <a:r>
              <a:rPr lang="fr-FR" b="1" dirty="0" smtClean="0"/>
              <a:t>tous les revenus </a:t>
            </a:r>
            <a:r>
              <a:rPr lang="fr-FR" dirty="0" smtClean="0"/>
              <a:t>rentrant dans le champ d’application de l’IR, mais les modalités de détermination du revenu net imposable diffèrent selon la nature du revenu considéré.</a:t>
            </a:r>
            <a:endParaRPr lang="fr-FR" dirty="0"/>
          </a:p>
        </p:txBody>
      </p:sp>
    </p:spTree>
    <p:extLst>
      <p:ext uri="{BB962C8B-B14F-4D97-AF65-F5344CB8AC3E}">
        <p14:creationId xmlns:p14="http://schemas.microsoft.com/office/powerpoint/2010/main" val="51478845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TAUX SPECIFIQUES  </a:t>
            </a:r>
            <a:r>
              <a:rPr lang="fr-FR" sz="2800" b="1" dirty="0"/>
              <a:t>10%</a:t>
            </a:r>
            <a:br>
              <a:rPr lang="fr-FR" sz="2800" b="1" dirty="0"/>
            </a:br>
            <a:endParaRPr lang="fr-FR" dirty="0"/>
          </a:p>
        </p:txBody>
      </p:sp>
      <p:sp>
        <p:nvSpPr>
          <p:cNvPr id="3" name="Espace réservé du contenu 2"/>
          <p:cNvSpPr>
            <a:spLocks noGrp="1"/>
          </p:cNvSpPr>
          <p:nvPr>
            <p:ph idx="1"/>
          </p:nvPr>
        </p:nvSpPr>
        <p:spPr/>
        <p:txBody>
          <a:bodyPr/>
          <a:lstStyle/>
          <a:p>
            <a:endParaRPr lang="fr-FR" dirty="0" smtClean="0"/>
          </a:p>
          <a:p>
            <a:pPr algn="just"/>
            <a:r>
              <a:rPr lang="fr-FR" dirty="0" smtClean="0"/>
              <a:t>Les produits bruts hors taxe versés par des entreprises marocaines à des sociétés étrangères non résidentes</a:t>
            </a:r>
          </a:p>
          <a:p>
            <a:pPr algn="just"/>
            <a:r>
              <a:rPr lang="fr-FR" dirty="0" smtClean="0"/>
              <a:t>Au montant brut des revenus fonciers imposables, inférieur à 120 000 DH</a:t>
            </a:r>
          </a:p>
          <a:p>
            <a:pPr algn="just">
              <a:buNone/>
            </a:pPr>
            <a:r>
              <a:rPr lang="fr-FR" dirty="0" smtClean="0"/>
              <a:t>                </a:t>
            </a:r>
            <a:endParaRPr lang="fr-FR" dirty="0"/>
          </a:p>
        </p:txBody>
      </p:sp>
    </p:spTree>
    <p:extLst>
      <p:ext uri="{BB962C8B-B14F-4D97-AF65-F5344CB8AC3E}">
        <p14:creationId xmlns:p14="http://schemas.microsoft.com/office/powerpoint/2010/main" val="297851090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TAUX SPECIFIQUES</a:t>
            </a:r>
            <a:endParaRPr lang="fr-FR" dirty="0"/>
          </a:p>
        </p:txBody>
      </p:sp>
      <p:sp>
        <p:nvSpPr>
          <p:cNvPr id="3" name="Espace réservé du contenu 2"/>
          <p:cNvSpPr>
            <a:spLocks noGrp="1"/>
          </p:cNvSpPr>
          <p:nvPr>
            <p:ph idx="1"/>
          </p:nvPr>
        </p:nvSpPr>
        <p:spPr/>
        <p:txBody>
          <a:bodyPr/>
          <a:lstStyle/>
          <a:p>
            <a:pPr algn="ctr">
              <a:buNone/>
            </a:pPr>
            <a:r>
              <a:rPr lang="fr-FR" b="1" dirty="0"/>
              <a:t>15% aux profits nets résultant</a:t>
            </a:r>
          </a:p>
          <a:p>
            <a:pPr algn="just"/>
            <a:r>
              <a:rPr lang="fr-FR" dirty="0" smtClean="0"/>
              <a:t>Des cessions d’actions cotées en bourse</a:t>
            </a:r>
          </a:p>
          <a:p>
            <a:pPr algn="just"/>
            <a:r>
              <a:rPr lang="fr-FR" dirty="0" smtClean="0"/>
              <a:t>Des cessions d’actions ou parts d’OPCVM dont l’actif est investi en permanence à hauteur d’au moins 60% d’actions</a:t>
            </a:r>
          </a:p>
          <a:p>
            <a:pPr algn="just"/>
            <a:r>
              <a:rPr lang="fr-FR" dirty="0" smtClean="0"/>
              <a:t>Du rachat ou du retrait des titres ou de liquidités d’un plan d’épargne en actions avant la durée de 5 ans</a:t>
            </a:r>
          </a:p>
          <a:p>
            <a:pPr algn="just"/>
            <a:r>
              <a:rPr lang="fr-FR" dirty="0" smtClean="0"/>
              <a:t>Des revenus bruts de capitaux mobiliers de source étrangère.</a:t>
            </a:r>
          </a:p>
          <a:p>
            <a:endParaRPr lang="fr-FR" dirty="0" smtClean="0"/>
          </a:p>
          <a:p>
            <a:endParaRPr lang="fr-FR" dirty="0"/>
          </a:p>
        </p:txBody>
      </p:sp>
    </p:spTree>
    <p:extLst>
      <p:ext uri="{BB962C8B-B14F-4D97-AF65-F5344CB8AC3E}">
        <p14:creationId xmlns:p14="http://schemas.microsoft.com/office/powerpoint/2010/main" val="206504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TAUX SPECIFIQUE </a:t>
            </a:r>
            <a:r>
              <a:rPr lang="fr-FR" sz="3200" b="1" dirty="0"/>
              <a:t>17%</a:t>
            </a:r>
            <a:br>
              <a:rPr lang="fr-FR" sz="3200" b="1" dirty="0"/>
            </a:br>
            <a:endParaRPr lang="fr-FR" dirty="0"/>
          </a:p>
        </p:txBody>
      </p:sp>
      <p:sp>
        <p:nvSpPr>
          <p:cNvPr id="3" name="Espace réservé du contenu 2"/>
          <p:cNvSpPr>
            <a:spLocks noGrp="1"/>
          </p:cNvSpPr>
          <p:nvPr>
            <p:ph idx="1"/>
          </p:nvPr>
        </p:nvSpPr>
        <p:spPr/>
        <p:txBody>
          <a:bodyPr/>
          <a:lstStyle/>
          <a:p>
            <a:pPr algn="ctr">
              <a:buNone/>
            </a:pPr>
            <a:endParaRPr lang="fr-FR" sz="3600" b="1" dirty="0"/>
          </a:p>
          <a:p>
            <a:pPr algn="ctr">
              <a:buNone/>
            </a:pPr>
            <a:endParaRPr lang="fr-FR" sz="3600" b="1" dirty="0"/>
          </a:p>
          <a:p>
            <a:pPr algn="just"/>
            <a:r>
              <a:rPr lang="fr-FR" dirty="0" smtClean="0"/>
              <a:t>Les revenus occasionnels versés aux enseignants vacataires. La retenue est appliquée au revenu brut global, sans aucune déduction. Il est libératoire de l’IR.</a:t>
            </a:r>
            <a:endParaRPr lang="fr-FR" dirty="0"/>
          </a:p>
        </p:txBody>
      </p:sp>
    </p:spTree>
    <p:extLst>
      <p:ext uri="{BB962C8B-B14F-4D97-AF65-F5344CB8AC3E}">
        <p14:creationId xmlns:p14="http://schemas.microsoft.com/office/powerpoint/2010/main" val="19755564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TAUX SPECIFIQUES  </a:t>
            </a:r>
            <a:r>
              <a:rPr lang="fr-FR" sz="2800" b="1" dirty="0"/>
              <a:t>20%</a:t>
            </a:r>
            <a:br>
              <a:rPr lang="fr-FR" sz="2800" b="1" dirty="0"/>
            </a:br>
            <a:endParaRPr lang="fr-FR" dirty="0"/>
          </a:p>
        </p:txBody>
      </p:sp>
      <p:sp>
        <p:nvSpPr>
          <p:cNvPr id="3" name="Espace réservé du contenu 2"/>
          <p:cNvSpPr>
            <a:spLocks noGrp="1"/>
          </p:cNvSpPr>
          <p:nvPr>
            <p:ph idx="1"/>
          </p:nvPr>
        </p:nvSpPr>
        <p:spPr/>
        <p:txBody>
          <a:bodyPr>
            <a:normAutofit/>
          </a:bodyPr>
          <a:lstStyle/>
          <a:p>
            <a:pPr algn="just"/>
            <a:r>
              <a:rPr lang="fr-FR" dirty="0" smtClean="0"/>
              <a:t>Les profits nets résultant des cessions d’actions non cotées et autres titres de capital</a:t>
            </a:r>
          </a:p>
          <a:p>
            <a:pPr marL="0" indent="0" algn="just">
              <a:buNone/>
            </a:pPr>
            <a:endParaRPr lang="fr-FR" dirty="0" smtClean="0"/>
          </a:p>
          <a:p>
            <a:pPr algn="just"/>
            <a:r>
              <a:rPr lang="fr-FR" dirty="0" smtClean="0"/>
              <a:t>Les profits nets résultant des cessions de capitaux mobiliers de source étrangère</a:t>
            </a:r>
          </a:p>
          <a:p>
            <a:pPr marL="0" indent="0" algn="just">
              <a:buNone/>
            </a:pPr>
            <a:endParaRPr lang="fr-FR" dirty="0" smtClean="0"/>
          </a:p>
          <a:p>
            <a:pPr algn="just"/>
            <a:r>
              <a:rPr lang="fr-FR" dirty="0" smtClean="0"/>
              <a:t>Les rémunérations versées au personnel salarié des société holding offshore</a:t>
            </a:r>
          </a:p>
          <a:p>
            <a:pPr algn="just"/>
            <a:r>
              <a:rPr lang="fr-FR" dirty="0" smtClean="0"/>
              <a:t>………….</a:t>
            </a:r>
            <a:endParaRPr lang="fr-FR" dirty="0"/>
          </a:p>
        </p:txBody>
      </p:sp>
    </p:spTree>
    <p:extLst>
      <p:ext uri="{BB962C8B-B14F-4D97-AF65-F5344CB8AC3E}">
        <p14:creationId xmlns:p14="http://schemas.microsoft.com/office/powerpoint/2010/main" val="23787240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TAUX SPECIFIQUES  </a:t>
            </a:r>
            <a:r>
              <a:rPr lang="fr-FR" sz="3200" b="1" dirty="0"/>
              <a:t>30%</a:t>
            </a:r>
            <a:br>
              <a:rPr lang="fr-FR" sz="3200" b="1" dirty="0"/>
            </a:br>
            <a:endParaRPr lang="fr-FR" dirty="0"/>
          </a:p>
        </p:txBody>
      </p:sp>
      <p:sp>
        <p:nvSpPr>
          <p:cNvPr id="3" name="Espace réservé du contenu 2"/>
          <p:cNvSpPr>
            <a:spLocks noGrp="1"/>
          </p:cNvSpPr>
          <p:nvPr>
            <p:ph idx="1"/>
          </p:nvPr>
        </p:nvSpPr>
        <p:spPr/>
        <p:txBody>
          <a:bodyPr>
            <a:normAutofit/>
          </a:bodyPr>
          <a:lstStyle/>
          <a:p>
            <a:pPr algn="just"/>
            <a:r>
              <a:rPr lang="fr-FR" dirty="0" smtClean="0"/>
              <a:t>Les honoraires et rémunérations versés aux médecins non patentables  qui effectuent des actes chirurgicaux dans les cliniques et établissements assimilés</a:t>
            </a:r>
          </a:p>
          <a:p>
            <a:pPr algn="just"/>
            <a:r>
              <a:rPr lang="fr-FR" dirty="0" smtClean="0"/>
              <a:t>Le montant brut des cachets octroyés aux artistes exerçant à titre individuel ou constitués en troupes</a:t>
            </a:r>
          </a:p>
          <a:p>
            <a:pPr marL="0" indent="0" algn="just">
              <a:buNone/>
            </a:pPr>
            <a:endParaRPr lang="fr-FR" dirty="0" smtClean="0"/>
          </a:p>
          <a:p>
            <a:pPr algn="just"/>
            <a:r>
              <a:rPr lang="fr-FR" dirty="0" smtClean="0"/>
              <a:t>……………</a:t>
            </a:r>
            <a:endParaRPr lang="fr-FR" dirty="0"/>
          </a:p>
        </p:txBody>
      </p:sp>
    </p:spTree>
    <p:extLst>
      <p:ext uri="{BB962C8B-B14F-4D97-AF65-F5344CB8AC3E}">
        <p14:creationId xmlns:p14="http://schemas.microsoft.com/office/powerpoint/2010/main" val="39212180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DEDUCTIONS</a:t>
            </a:r>
            <a:endParaRPr lang="fr-FR" dirty="0"/>
          </a:p>
        </p:txBody>
      </p:sp>
      <p:sp>
        <p:nvSpPr>
          <p:cNvPr id="3" name="Espace réservé du contenu 2"/>
          <p:cNvSpPr>
            <a:spLocks noGrp="1"/>
          </p:cNvSpPr>
          <p:nvPr>
            <p:ph idx="1"/>
          </p:nvPr>
        </p:nvSpPr>
        <p:spPr/>
        <p:txBody>
          <a:bodyPr>
            <a:normAutofit/>
          </a:bodyPr>
          <a:lstStyle/>
          <a:p>
            <a:r>
              <a:rPr lang="fr-FR" sz="2800" dirty="0" smtClean="0"/>
              <a:t> Les dons</a:t>
            </a:r>
          </a:p>
          <a:p>
            <a:r>
              <a:rPr lang="fr-FR" sz="2800" dirty="0" smtClean="0"/>
              <a:t>Les intérêts de prêts</a:t>
            </a:r>
          </a:p>
          <a:p>
            <a:r>
              <a:rPr lang="fr-FR" sz="2800" dirty="0" smtClean="0"/>
              <a:t>L’assurance retraite ou cotisations de retraite</a:t>
            </a:r>
          </a:p>
          <a:p>
            <a:r>
              <a:rPr lang="fr-FR" sz="2800" dirty="0" smtClean="0"/>
              <a:t>Les charges de famille</a:t>
            </a:r>
          </a:p>
          <a:p>
            <a:endParaRPr lang="fr-FR" sz="2800" dirty="0"/>
          </a:p>
          <a:p>
            <a:pPr marL="0" indent="0">
              <a:buNone/>
            </a:pPr>
            <a:r>
              <a:rPr lang="fr-FR" sz="2800" dirty="0" smtClean="0"/>
              <a:t>          Selon les </a:t>
            </a:r>
            <a:r>
              <a:rPr lang="fr-FR" sz="2800" b="1" dirty="0" smtClean="0"/>
              <a:t>conditions</a:t>
            </a:r>
            <a:r>
              <a:rPr lang="fr-FR" sz="2800" dirty="0" smtClean="0"/>
              <a:t> ci-après</a:t>
            </a:r>
            <a:endParaRPr lang="fr-FR" sz="2800" dirty="0"/>
          </a:p>
        </p:txBody>
      </p:sp>
    </p:spTree>
    <p:extLst>
      <p:ext uri="{BB962C8B-B14F-4D97-AF65-F5344CB8AC3E}">
        <p14:creationId xmlns:p14="http://schemas.microsoft.com/office/powerpoint/2010/main" val="30306857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DONS</a:t>
            </a:r>
            <a:endParaRPr lang="fr-FR" dirty="0"/>
          </a:p>
        </p:txBody>
      </p:sp>
      <p:sp>
        <p:nvSpPr>
          <p:cNvPr id="3" name="Espace réservé du contenu 2"/>
          <p:cNvSpPr>
            <a:spLocks noGrp="1"/>
          </p:cNvSpPr>
          <p:nvPr>
            <p:ph sz="quarter" idx="1"/>
          </p:nvPr>
        </p:nvSpPr>
        <p:spPr/>
        <p:txBody>
          <a:bodyPr>
            <a:normAutofit lnSpcReduction="10000"/>
          </a:bodyPr>
          <a:lstStyle/>
          <a:p>
            <a:pPr>
              <a:buNone/>
            </a:pPr>
            <a:endParaRPr lang="fr-FR" dirty="0" smtClean="0"/>
          </a:p>
          <a:p>
            <a:pPr algn="ctr">
              <a:buNone/>
            </a:pPr>
            <a:r>
              <a:rPr lang="fr-FR" b="1" dirty="0" smtClean="0"/>
              <a:t>                               </a:t>
            </a:r>
            <a:r>
              <a:rPr lang="fr-FR" sz="2800" b="1" dirty="0" smtClean="0"/>
              <a:t>Article 28-I CGI</a:t>
            </a:r>
          </a:p>
          <a:p>
            <a:pPr>
              <a:buNone/>
            </a:pPr>
            <a:endParaRPr lang="fr-FR" dirty="0" smtClean="0"/>
          </a:p>
          <a:p>
            <a:pPr algn="just">
              <a:buNone/>
            </a:pPr>
            <a:r>
              <a:rPr lang="fr-FR" sz="2400" dirty="0" smtClean="0"/>
              <a:t>  </a:t>
            </a:r>
            <a:r>
              <a:rPr lang="fr-FR" sz="3200" dirty="0" smtClean="0"/>
              <a:t>Sont déductibles les montants des dons en </a:t>
            </a:r>
            <a:r>
              <a:rPr lang="fr-FR" sz="3200" b="1" dirty="0" smtClean="0"/>
              <a:t>argent</a:t>
            </a:r>
            <a:r>
              <a:rPr lang="fr-FR" sz="3200" dirty="0" smtClean="0"/>
              <a:t> ou en </a:t>
            </a:r>
            <a:r>
              <a:rPr lang="fr-FR" sz="3200" b="1" dirty="0" smtClean="0"/>
              <a:t>nature</a:t>
            </a:r>
            <a:r>
              <a:rPr lang="fr-FR" sz="3200" dirty="0" smtClean="0"/>
              <a:t> octroyés aux organismes limitativement énumérés à l’article 10-I-B-2 du CGI  </a:t>
            </a:r>
          </a:p>
          <a:p>
            <a:pPr algn="just">
              <a:buNone/>
            </a:pPr>
            <a:r>
              <a:rPr lang="fr-FR" sz="3200" dirty="0"/>
              <a:t>                     </a:t>
            </a:r>
          </a:p>
        </p:txBody>
      </p:sp>
    </p:spTree>
    <p:extLst>
      <p:ext uri="{BB962C8B-B14F-4D97-AF65-F5344CB8AC3E}">
        <p14:creationId xmlns:p14="http://schemas.microsoft.com/office/powerpoint/2010/main" val="180224335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LISTE DES </a:t>
            </a:r>
            <a:r>
              <a:rPr lang="fr-FR" dirty="0" smtClean="0"/>
              <a:t>ORGANISMES POUR LESQUELS LES  BENEFICES DE LA DEDUCTION EST POSSIBLE</a:t>
            </a:r>
            <a:endParaRPr lang="fr-FR" dirty="0"/>
          </a:p>
        </p:txBody>
      </p:sp>
      <p:sp>
        <p:nvSpPr>
          <p:cNvPr id="3" name="Espace réservé du contenu 2"/>
          <p:cNvSpPr>
            <a:spLocks noGrp="1"/>
          </p:cNvSpPr>
          <p:nvPr>
            <p:ph sz="quarter" idx="1"/>
          </p:nvPr>
        </p:nvSpPr>
        <p:spPr/>
        <p:txBody>
          <a:bodyPr>
            <a:normAutofit fontScale="85000" lnSpcReduction="10000"/>
          </a:bodyPr>
          <a:lstStyle/>
          <a:p>
            <a:pPr algn="just"/>
            <a:r>
              <a:rPr lang="fr-FR" dirty="0" smtClean="0"/>
              <a:t>Aux </a:t>
            </a:r>
            <a:r>
              <a:rPr lang="fr-FR" b="1" dirty="0" err="1" smtClean="0"/>
              <a:t>habous</a:t>
            </a:r>
            <a:r>
              <a:rPr lang="fr-FR" b="1" dirty="0" smtClean="0"/>
              <a:t> </a:t>
            </a:r>
            <a:r>
              <a:rPr lang="fr-FR" dirty="0" smtClean="0"/>
              <a:t>et à l’entraide nationale</a:t>
            </a:r>
          </a:p>
          <a:p>
            <a:pPr algn="just"/>
            <a:r>
              <a:rPr lang="fr-FR" dirty="0" smtClean="0"/>
              <a:t>Aux associations reconnues </a:t>
            </a:r>
            <a:r>
              <a:rPr lang="fr-FR" b="1" dirty="0" smtClean="0"/>
              <a:t>d’utilité publique</a:t>
            </a:r>
          </a:p>
          <a:p>
            <a:pPr algn="just"/>
            <a:r>
              <a:rPr lang="fr-FR" dirty="0" smtClean="0"/>
              <a:t>Aux établissements publics ayant pour missions les </a:t>
            </a:r>
            <a:r>
              <a:rPr lang="fr-FR" b="1" dirty="0" smtClean="0"/>
              <a:t>soins de santé </a:t>
            </a:r>
            <a:r>
              <a:rPr lang="fr-FR" dirty="0" smtClean="0"/>
              <a:t>ou les actions </a:t>
            </a:r>
            <a:r>
              <a:rPr lang="fr-FR" b="1" dirty="0" smtClean="0"/>
              <a:t>culturelles, d’enseignement ou de recherche</a:t>
            </a:r>
          </a:p>
          <a:p>
            <a:pPr algn="just"/>
            <a:r>
              <a:rPr lang="fr-FR" dirty="0" smtClean="0"/>
              <a:t>A l’Université </a:t>
            </a:r>
            <a:r>
              <a:rPr lang="fr-FR" b="1" dirty="0" smtClean="0"/>
              <a:t>Al </a:t>
            </a:r>
            <a:r>
              <a:rPr lang="fr-FR" b="1" dirty="0" err="1" smtClean="0"/>
              <a:t>Akhawayne</a:t>
            </a:r>
            <a:endParaRPr lang="fr-FR" b="1" dirty="0" smtClean="0"/>
          </a:p>
          <a:p>
            <a:pPr algn="just"/>
            <a:r>
              <a:rPr lang="fr-FR" dirty="0" smtClean="0"/>
              <a:t>A la ligue nationale de lutte contre les </a:t>
            </a:r>
            <a:r>
              <a:rPr lang="fr-FR" b="1" dirty="0" smtClean="0"/>
              <a:t>maladies cardio-vasculaires</a:t>
            </a:r>
          </a:p>
          <a:p>
            <a:pPr algn="just"/>
            <a:r>
              <a:rPr lang="fr-FR" dirty="0" smtClean="0"/>
              <a:t>A la fondation Hassan II de la lutte contre le </a:t>
            </a:r>
            <a:r>
              <a:rPr lang="fr-FR" b="1" dirty="0" smtClean="0"/>
              <a:t>cancer</a:t>
            </a:r>
          </a:p>
          <a:p>
            <a:pPr algn="just"/>
            <a:r>
              <a:rPr lang="fr-FR" dirty="0" smtClean="0"/>
              <a:t>A la Fondation </a:t>
            </a:r>
            <a:r>
              <a:rPr lang="fr-FR" b="1" dirty="0" smtClean="0"/>
              <a:t>Cheikh </a:t>
            </a:r>
            <a:r>
              <a:rPr lang="fr-FR" b="1" dirty="0" err="1" smtClean="0"/>
              <a:t>Zaid</a:t>
            </a:r>
            <a:endParaRPr lang="fr-FR" b="1" dirty="0" smtClean="0"/>
          </a:p>
          <a:p>
            <a:pPr algn="just"/>
            <a:r>
              <a:rPr lang="fr-FR" dirty="0" smtClean="0"/>
              <a:t>A la Fondation Mohamed V pour la </a:t>
            </a:r>
            <a:r>
              <a:rPr lang="fr-FR" b="1" dirty="0" smtClean="0"/>
              <a:t>solidarité</a:t>
            </a:r>
          </a:p>
          <a:p>
            <a:pPr algn="just"/>
            <a:r>
              <a:rPr lang="fr-FR" dirty="0" smtClean="0"/>
              <a:t>A la Fondation Mohamed VI de promotion des </a:t>
            </a:r>
            <a:r>
              <a:rPr lang="fr-FR" b="1" dirty="0" smtClean="0"/>
              <a:t>œuvres sociales de l’éducation formation</a:t>
            </a:r>
          </a:p>
          <a:p>
            <a:pPr algn="just"/>
            <a:r>
              <a:rPr lang="fr-FR" dirty="0" smtClean="0"/>
              <a:t>Au </a:t>
            </a:r>
            <a:r>
              <a:rPr lang="fr-FR" b="1" dirty="0" smtClean="0"/>
              <a:t>comité olympique</a:t>
            </a:r>
            <a:r>
              <a:rPr lang="fr-FR" dirty="0" smtClean="0"/>
              <a:t> national marocain et aux fédérations </a:t>
            </a:r>
            <a:r>
              <a:rPr lang="fr-FR" b="1" dirty="0" smtClean="0"/>
              <a:t>sportives</a:t>
            </a:r>
            <a:r>
              <a:rPr lang="fr-FR" dirty="0" smtClean="0"/>
              <a:t> régulièrement constituées</a:t>
            </a:r>
          </a:p>
          <a:p>
            <a:pPr algn="just"/>
            <a:endParaRPr lang="fr-FR" dirty="0" smtClean="0"/>
          </a:p>
          <a:p>
            <a:pPr algn="just"/>
            <a:endParaRPr lang="fr-FR" dirty="0"/>
          </a:p>
        </p:txBody>
      </p:sp>
    </p:spTree>
    <p:extLst>
      <p:ext uri="{BB962C8B-B14F-4D97-AF65-F5344CB8AC3E}">
        <p14:creationId xmlns:p14="http://schemas.microsoft.com/office/powerpoint/2010/main" val="3446351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4" presetClass="path" presetSubtype="0" accel="50000" decel="50000" fill="hold" nodeType="clickEffect">
                                  <p:stCondLst>
                                    <p:cond delay="0"/>
                                  </p:stCondLst>
                                  <p:childTnLst>
                                    <p:animMotion origin="layout" path="M 0 0  L 0 -0.33302  E" pathEditMode="relative" ptsTypes="">
                                      <p:cBhvr>
                                        <p:cTn id="6" dur="2000" fill="hold"/>
                                        <p:tgtEl>
                                          <p:spTgt spid="3">
                                            <p:txEl>
                                              <p:pRg st="5" end="5"/>
                                            </p:txEl>
                                          </p:spTgt>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64" presetClass="path" presetSubtype="0" accel="50000" decel="50000" fill="hold" nodeType="clickEffect">
                                  <p:stCondLst>
                                    <p:cond delay="0"/>
                                  </p:stCondLst>
                                  <p:childTnLst>
                                    <p:animMotion origin="layout" path="M 0 0  L 0 -0.33302  E" pathEditMode="relative" ptsTypes="">
                                      <p:cBhvr>
                                        <p:cTn id="10" dur="2000" fill="hold"/>
                                        <p:tgtEl>
                                          <p:spTgt spid="3">
                                            <p:txEl>
                                              <p:pRg st="6" end="6"/>
                                            </p:txEl>
                                          </p:spTgt>
                                        </p:tgtEl>
                                        <p:attrNameLst>
                                          <p:attrName>ppt_x</p:attrName>
                                          <p:attrName>ppt_y</p:attrName>
                                        </p:attrNameLst>
                                      </p:cBhvr>
                                    </p:animMotion>
                                  </p:childTnLst>
                                </p:cTn>
                              </p:par>
                            </p:childTnLst>
                          </p:cTn>
                        </p:par>
                      </p:childTnLst>
                    </p:cTn>
                  </p:par>
                  <p:par>
                    <p:cTn id="11" fill="hold">
                      <p:stCondLst>
                        <p:cond delay="indefinite"/>
                      </p:stCondLst>
                      <p:childTnLst>
                        <p:par>
                          <p:cTn id="12" fill="hold">
                            <p:stCondLst>
                              <p:cond delay="0"/>
                            </p:stCondLst>
                            <p:childTnLst>
                              <p:par>
                                <p:cTn id="13" presetID="64" presetClass="path" presetSubtype="0" accel="50000" decel="50000" fill="hold" nodeType="clickEffect">
                                  <p:stCondLst>
                                    <p:cond delay="0"/>
                                  </p:stCondLst>
                                  <p:childTnLst>
                                    <p:animMotion origin="layout" path="M 0 0  L 0 -0.33302  E" pathEditMode="relative" ptsTypes="">
                                      <p:cBhvr>
                                        <p:cTn id="14" dur="2000" fill="hold"/>
                                        <p:tgtEl>
                                          <p:spTgt spid="3">
                                            <p:txEl>
                                              <p:pRg st="7" end="7"/>
                                            </p:txEl>
                                          </p:spTgt>
                                        </p:tgtEl>
                                        <p:attrNameLst>
                                          <p:attrName>ppt_x</p:attrName>
                                          <p:attrName>ppt_y</p:attrName>
                                        </p:attrNameLst>
                                      </p:cBhvr>
                                    </p:animMotion>
                                  </p:childTnLst>
                                </p:cTn>
                              </p:par>
                            </p:childTnLst>
                          </p:cTn>
                        </p:par>
                      </p:childTnLst>
                    </p:cTn>
                  </p:par>
                  <p:par>
                    <p:cTn id="15" fill="hold">
                      <p:stCondLst>
                        <p:cond delay="indefinite"/>
                      </p:stCondLst>
                      <p:childTnLst>
                        <p:par>
                          <p:cTn id="16" fill="hold">
                            <p:stCondLst>
                              <p:cond delay="0"/>
                            </p:stCondLst>
                            <p:childTnLst>
                              <p:par>
                                <p:cTn id="17" presetID="64" presetClass="path" presetSubtype="0" accel="50000" decel="50000" fill="hold" nodeType="clickEffect">
                                  <p:stCondLst>
                                    <p:cond delay="0"/>
                                  </p:stCondLst>
                                  <p:childTnLst>
                                    <p:animMotion origin="layout" path="M 0 0  L 0 -0.33302  E" pathEditMode="relative" ptsTypes="">
                                      <p:cBhvr>
                                        <p:cTn id="18" dur="2000" fill="hold"/>
                                        <p:tgtEl>
                                          <p:spTgt spid="3">
                                            <p:txEl>
                                              <p:pRg st="8" end="8"/>
                                            </p:txEl>
                                          </p:spTgt>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DONS ( Suite)</a:t>
            </a:r>
            <a:endParaRPr lang="fr-FR" dirty="0"/>
          </a:p>
        </p:txBody>
      </p:sp>
      <p:sp>
        <p:nvSpPr>
          <p:cNvPr id="3" name="Espace réservé du contenu 2"/>
          <p:cNvSpPr>
            <a:spLocks noGrp="1"/>
          </p:cNvSpPr>
          <p:nvPr>
            <p:ph sz="quarter" idx="1"/>
          </p:nvPr>
        </p:nvSpPr>
        <p:spPr/>
        <p:txBody>
          <a:bodyPr>
            <a:normAutofit/>
          </a:bodyPr>
          <a:lstStyle/>
          <a:p>
            <a:pPr algn="just"/>
            <a:r>
              <a:rPr lang="fr-FR" sz="2000" dirty="0" smtClean="0"/>
              <a:t>Aux agences </a:t>
            </a:r>
            <a:r>
              <a:rPr lang="fr-FR" sz="2000" b="1" dirty="0" smtClean="0"/>
              <a:t>de promotions et de développement économique et soci</a:t>
            </a:r>
            <a:r>
              <a:rPr lang="fr-FR" sz="2000" dirty="0" smtClean="0"/>
              <a:t>al des préfectures et provinces du Nord, du Sud et celle de l’Orientale…….</a:t>
            </a:r>
          </a:p>
          <a:p>
            <a:pPr algn="just"/>
            <a:r>
              <a:rPr lang="fr-FR" sz="2000" dirty="0" smtClean="0"/>
              <a:t>A l’Agence nationale de </a:t>
            </a:r>
            <a:r>
              <a:rPr lang="fr-FR" sz="2000" b="1" dirty="0" smtClean="0"/>
              <a:t>promotion de l’emploi</a:t>
            </a:r>
          </a:p>
          <a:p>
            <a:pPr algn="just"/>
            <a:r>
              <a:rPr lang="fr-FR" sz="2000" dirty="0" smtClean="0"/>
              <a:t>A l’office national des </a:t>
            </a:r>
            <a:r>
              <a:rPr lang="fr-FR" sz="2000" b="1" dirty="0" smtClean="0"/>
              <a:t>œuvres universitaires</a:t>
            </a:r>
          </a:p>
          <a:p>
            <a:pPr algn="just"/>
            <a:r>
              <a:rPr lang="fr-FR" sz="2000" dirty="0" smtClean="0"/>
              <a:t>Aux associations de </a:t>
            </a:r>
            <a:r>
              <a:rPr lang="fr-FR" sz="2000" b="1" dirty="0" smtClean="0"/>
              <a:t>micro-crédit</a:t>
            </a:r>
          </a:p>
          <a:p>
            <a:pPr algn="just"/>
            <a:r>
              <a:rPr lang="fr-FR" sz="2000" dirty="0" smtClean="0"/>
              <a:t>Aux </a:t>
            </a:r>
            <a:r>
              <a:rPr lang="fr-FR" sz="2000" b="1" dirty="0" smtClean="0"/>
              <a:t>œuvres sociales </a:t>
            </a:r>
            <a:r>
              <a:rPr lang="fr-FR" sz="2000" dirty="0" smtClean="0"/>
              <a:t>des institutions qui sont autorisées par la loi qui les institue à percevoir des dons dans la limite de deux pour mille du chiffre d’affaires du donateur</a:t>
            </a:r>
            <a:endParaRPr lang="fr-FR" sz="2000" dirty="0"/>
          </a:p>
        </p:txBody>
      </p:sp>
    </p:spTree>
    <p:extLst>
      <p:ext uri="{BB962C8B-B14F-4D97-AF65-F5344CB8AC3E}">
        <p14:creationId xmlns:p14="http://schemas.microsoft.com/office/powerpoint/2010/main" val="32189631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CARACTERISTIQUES DE L’IR</a:t>
            </a:r>
            <a:endParaRPr lang="fr-FR" dirty="0"/>
          </a:p>
        </p:txBody>
      </p:sp>
      <p:sp>
        <p:nvSpPr>
          <p:cNvPr id="3" name="Espace réservé du contenu 2"/>
          <p:cNvSpPr>
            <a:spLocks noGrp="1"/>
          </p:cNvSpPr>
          <p:nvPr>
            <p:ph idx="1"/>
          </p:nvPr>
        </p:nvSpPr>
        <p:spPr/>
        <p:txBody>
          <a:bodyPr>
            <a:normAutofit/>
          </a:bodyPr>
          <a:lstStyle/>
          <a:p>
            <a:pPr algn="just"/>
            <a:r>
              <a:rPr lang="fr-FR" dirty="0" smtClean="0"/>
              <a:t>Il est global et général car il est déterminé annuellement d’après la totalité </a:t>
            </a:r>
            <a:r>
              <a:rPr lang="fr-FR" dirty="0"/>
              <a:t>d</a:t>
            </a:r>
            <a:r>
              <a:rPr lang="fr-FR" dirty="0" smtClean="0"/>
              <a:t>es revenus perçus l’année précédente</a:t>
            </a:r>
          </a:p>
          <a:p>
            <a:pPr algn="just">
              <a:buNone/>
            </a:pPr>
            <a:endParaRPr lang="fr-FR" dirty="0" smtClean="0"/>
          </a:p>
          <a:p>
            <a:pPr algn="just"/>
            <a:r>
              <a:rPr lang="fr-FR" dirty="0" smtClean="0"/>
              <a:t>A partir des déclarations des contribuables</a:t>
            </a:r>
          </a:p>
          <a:p>
            <a:pPr algn="just">
              <a:buNone/>
            </a:pPr>
            <a:endParaRPr lang="fr-FR" dirty="0" smtClean="0"/>
          </a:p>
          <a:p>
            <a:pPr algn="just"/>
            <a:r>
              <a:rPr lang="fr-FR" dirty="0" smtClean="0"/>
              <a:t>C’est un impôt progressif par tranches de revenus</a:t>
            </a:r>
          </a:p>
          <a:p>
            <a:pPr algn="just">
              <a:buNone/>
            </a:pPr>
            <a:endParaRPr lang="fr-FR" dirty="0" smtClean="0"/>
          </a:p>
          <a:p>
            <a:pPr algn="just"/>
            <a:r>
              <a:rPr lang="fr-FR" dirty="0" smtClean="0"/>
              <a:t>C’est un impôt personnel, les nombreuses dispositions et les modalités de calcul permettent une large personnalisation</a:t>
            </a:r>
          </a:p>
          <a:p>
            <a:pPr>
              <a:buNone/>
            </a:pPr>
            <a:endParaRPr lang="fr-FR" dirty="0" smtClean="0"/>
          </a:p>
        </p:txBody>
      </p:sp>
    </p:spTree>
    <p:extLst>
      <p:ext uri="{BB962C8B-B14F-4D97-AF65-F5344CB8AC3E}">
        <p14:creationId xmlns:p14="http://schemas.microsoft.com/office/powerpoint/2010/main" val="3583411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LES INTERETS DE PRETS</a:t>
            </a:r>
            <a:endParaRPr lang="fr-FR" dirty="0"/>
          </a:p>
        </p:txBody>
      </p:sp>
      <p:sp>
        <p:nvSpPr>
          <p:cNvPr id="3" name="Espace réservé du contenu 2"/>
          <p:cNvSpPr>
            <a:spLocks noGrp="1"/>
          </p:cNvSpPr>
          <p:nvPr>
            <p:ph sz="quarter" idx="1"/>
          </p:nvPr>
        </p:nvSpPr>
        <p:spPr/>
        <p:txBody>
          <a:bodyPr/>
          <a:lstStyle/>
          <a:p>
            <a:pPr>
              <a:buNone/>
            </a:pPr>
            <a:endParaRPr lang="fr-FR" dirty="0" smtClean="0"/>
          </a:p>
          <a:p>
            <a:pPr algn="just">
              <a:buNone/>
            </a:pPr>
            <a:r>
              <a:rPr lang="fr-FR" dirty="0" smtClean="0"/>
              <a:t> </a:t>
            </a:r>
            <a:r>
              <a:rPr lang="fr-FR" sz="2400" dirty="0" smtClean="0"/>
              <a:t>Sont également déductibles dans la limite de </a:t>
            </a:r>
            <a:r>
              <a:rPr lang="fr-FR" sz="2400" b="1" dirty="0" smtClean="0"/>
              <a:t>10 %</a:t>
            </a:r>
            <a:r>
              <a:rPr lang="fr-FR" sz="2400" dirty="0" smtClean="0"/>
              <a:t> et certaines </a:t>
            </a:r>
            <a:r>
              <a:rPr lang="fr-FR" sz="2400" b="1" dirty="0" smtClean="0"/>
              <a:t>conditions</a:t>
            </a:r>
            <a:r>
              <a:rPr lang="fr-FR" sz="2400" dirty="0" smtClean="0"/>
              <a:t> :</a:t>
            </a:r>
            <a:endParaRPr lang="fr-FR" sz="2400" dirty="0"/>
          </a:p>
          <a:p>
            <a:pPr algn="just">
              <a:buNone/>
            </a:pPr>
            <a:r>
              <a:rPr lang="fr-FR" sz="2400" dirty="0" smtClean="0"/>
              <a:t>    Le montant des intérêts normaux afférents     aux prêts accordés aux contribuables par les institutions financières, en vue de l’acquisition    ou de la construction de logement à usage  </a:t>
            </a:r>
            <a:r>
              <a:rPr lang="fr-FR" sz="2400" b="1" dirty="0" smtClean="0"/>
              <a:t>d’habitation principale</a:t>
            </a:r>
            <a:endParaRPr lang="fr-FR" sz="2400" b="1" dirty="0"/>
          </a:p>
        </p:txBody>
      </p:sp>
    </p:spTree>
    <p:extLst>
      <p:ext uri="{BB962C8B-B14F-4D97-AF65-F5344CB8AC3E}">
        <p14:creationId xmlns:p14="http://schemas.microsoft.com/office/powerpoint/2010/main" val="411982797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CONDITIONS D’OBTENTION</a:t>
            </a:r>
            <a:endParaRPr lang="fr-FR" dirty="0"/>
          </a:p>
        </p:txBody>
      </p:sp>
      <p:sp>
        <p:nvSpPr>
          <p:cNvPr id="3" name="Espace réservé du contenu 2"/>
          <p:cNvSpPr>
            <a:spLocks noGrp="1"/>
          </p:cNvSpPr>
          <p:nvPr>
            <p:ph sz="quarter" idx="1"/>
          </p:nvPr>
        </p:nvSpPr>
        <p:spPr/>
        <p:txBody>
          <a:bodyPr/>
          <a:lstStyle/>
          <a:p>
            <a:pPr algn="just"/>
            <a:r>
              <a:rPr lang="fr-FR" u="sng" dirty="0" smtClean="0"/>
              <a:t>Les salariés</a:t>
            </a:r>
            <a:r>
              <a:rPr lang="fr-FR" dirty="0" smtClean="0"/>
              <a:t>: le remboursement en principal et intérêts des prêts doit être effectué par l’employeur ou le débirentier qui effectue les prélèvements à la source sur les revenus salariaux.</a:t>
            </a:r>
          </a:p>
          <a:p>
            <a:pPr algn="just"/>
            <a:endParaRPr lang="fr-FR" dirty="0" smtClean="0"/>
          </a:p>
          <a:p>
            <a:pPr algn="just"/>
            <a:r>
              <a:rPr lang="fr-FR" u="sng" dirty="0" smtClean="0"/>
              <a:t>Les autres contribuables</a:t>
            </a:r>
            <a:r>
              <a:rPr lang="fr-FR" dirty="0" smtClean="0"/>
              <a:t>: doivent produire à l’appui de leur déclaration annuelle, la copie certifiée conforme du contrat de prêt ainsi que les quittances de versement ou les avis de débit.</a:t>
            </a:r>
            <a:endParaRPr lang="fr-FR" dirty="0"/>
          </a:p>
        </p:txBody>
      </p:sp>
    </p:spTree>
    <p:extLst>
      <p:ext uri="{BB962C8B-B14F-4D97-AF65-F5344CB8AC3E}">
        <p14:creationId xmlns:p14="http://schemas.microsoft.com/office/powerpoint/2010/main" val="229467676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DEDUCTION DES COTISATIONS</a:t>
            </a:r>
            <a:br>
              <a:rPr lang="fr-FR" dirty="0" smtClean="0"/>
            </a:br>
            <a:r>
              <a:rPr lang="fr-FR" dirty="0" smtClean="0"/>
              <a:t>                DE RETRAITE</a:t>
            </a:r>
            <a:endParaRPr lang="fr-FR" dirty="0"/>
          </a:p>
        </p:txBody>
      </p:sp>
      <p:sp>
        <p:nvSpPr>
          <p:cNvPr id="3" name="Espace réservé du contenu 2"/>
          <p:cNvSpPr>
            <a:spLocks noGrp="1"/>
          </p:cNvSpPr>
          <p:nvPr>
            <p:ph sz="quarter" idx="1"/>
          </p:nvPr>
        </p:nvSpPr>
        <p:spPr/>
        <p:txBody>
          <a:bodyPr>
            <a:normAutofit/>
          </a:bodyPr>
          <a:lstStyle/>
          <a:p>
            <a:pPr>
              <a:buNone/>
            </a:pPr>
            <a:endParaRPr lang="fr-FR" dirty="0" smtClean="0"/>
          </a:p>
          <a:p>
            <a:pPr algn="just">
              <a:buNone/>
            </a:pPr>
            <a:r>
              <a:rPr lang="fr-FR" dirty="0" smtClean="0"/>
              <a:t>Sont </a:t>
            </a:r>
            <a:r>
              <a:rPr lang="fr-FR" dirty="0" smtClean="0"/>
              <a:t>déductibles dans la limite de 10% </a:t>
            </a:r>
            <a:r>
              <a:rPr lang="fr-FR" b="1" dirty="0" smtClean="0"/>
              <a:t>du revenu global imposable</a:t>
            </a:r>
            <a:r>
              <a:rPr lang="fr-FR" dirty="0" smtClean="0"/>
              <a:t>, les primes et cotisations  se rapportant aux contrats individuels ou collectifs d’assurance retraite d’une durée égale à au moins </a:t>
            </a:r>
            <a:r>
              <a:rPr lang="fr-FR" dirty="0"/>
              <a:t>8</a:t>
            </a:r>
            <a:r>
              <a:rPr lang="fr-FR" dirty="0" smtClean="0"/>
              <a:t> ans souscrits auprès des sociétés d’assurances établies au Maroc et dont les prestations sont servies à partir de l’âge de 50 ans révolus.</a:t>
            </a:r>
          </a:p>
          <a:p>
            <a:pPr>
              <a:buNone/>
            </a:pPr>
            <a:endParaRPr lang="fr-FR" dirty="0" smtClean="0"/>
          </a:p>
          <a:p>
            <a:pPr>
              <a:buNone/>
            </a:pPr>
            <a:r>
              <a:rPr lang="fr-FR" dirty="0"/>
              <a:t> </a:t>
            </a:r>
            <a:r>
              <a:rPr lang="fr-FR" dirty="0" smtClean="0"/>
              <a:t>Si le contribuable dispose uniquement de revenus </a:t>
            </a:r>
            <a:r>
              <a:rPr lang="fr-FR" dirty="0" smtClean="0"/>
              <a:t>salariaux, il ne peut déduire le montant que dans la limite de </a:t>
            </a:r>
            <a:r>
              <a:rPr lang="fr-FR" b="1" dirty="0" smtClean="0"/>
              <a:t>50% de son salaire net imposable </a:t>
            </a:r>
            <a:r>
              <a:rPr lang="fr-FR" dirty="0" smtClean="0"/>
              <a:t>et s’il a des revenus salariaux et des revenus relevant d’autres catégories c’est soit dans la limite de </a:t>
            </a:r>
            <a:r>
              <a:rPr lang="fr-FR" b="1" dirty="0" smtClean="0"/>
              <a:t>50% de son salaire net imposable </a:t>
            </a:r>
            <a:r>
              <a:rPr lang="fr-FR" dirty="0" smtClean="0"/>
              <a:t>soit dans la limite de </a:t>
            </a:r>
            <a:r>
              <a:rPr lang="fr-FR" b="1" dirty="0" smtClean="0"/>
              <a:t>10% de son revenu global imposable</a:t>
            </a:r>
            <a:r>
              <a:rPr lang="fr-FR" dirty="0" smtClean="0"/>
              <a:t>.</a:t>
            </a:r>
            <a:endParaRPr lang="fr-FR" dirty="0"/>
          </a:p>
        </p:txBody>
      </p:sp>
    </p:spTree>
    <p:extLst>
      <p:ext uri="{BB962C8B-B14F-4D97-AF65-F5344CB8AC3E}">
        <p14:creationId xmlns:p14="http://schemas.microsoft.com/office/powerpoint/2010/main" val="27140053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sz="quarter" idx="1"/>
          </p:nvPr>
        </p:nvSpPr>
        <p:spPr>
          <a:xfrm>
            <a:off x="677334" y="2103439"/>
            <a:ext cx="8596668" cy="3880773"/>
          </a:xfrm>
        </p:spPr>
        <p:txBody>
          <a:bodyPr>
            <a:normAutofit fontScale="92500" lnSpcReduction="20000"/>
          </a:bodyPr>
          <a:lstStyle/>
          <a:p>
            <a:r>
              <a:rPr lang="fr-FR" sz="3200" dirty="0"/>
              <a:t>Les déductions précédentes: </a:t>
            </a:r>
          </a:p>
          <a:p>
            <a:pPr>
              <a:buFont typeface="Wingdings" panose="05000000000000000000" pitchFamily="2" charset="2"/>
              <a:buChar char="§"/>
            </a:pPr>
            <a:r>
              <a:rPr lang="fr-FR" sz="3200" dirty="0"/>
              <a:t> </a:t>
            </a:r>
            <a:r>
              <a:rPr lang="fr-FR" sz="3200" dirty="0"/>
              <a:t> dons, </a:t>
            </a:r>
          </a:p>
          <a:p>
            <a:pPr>
              <a:buFont typeface="Wingdings" panose="05000000000000000000" pitchFamily="2" charset="2"/>
              <a:buChar char="§"/>
            </a:pPr>
            <a:r>
              <a:rPr lang="fr-FR" sz="3200" dirty="0"/>
              <a:t> </a:t>
            </a:r>
            <a:r>
              <a:rPr lang="fr-FR" sz="3200" dirty="0"/>
              <a:t> intérêts de prêts </a:t>
            </a:r>
          </a:p>
          <a:p>
            <a:pPr>
              <a:buFont typeface="Wingdings" panose="05000000000000000000" pitchFamily="2" charset="2"/>
              <a:buChar char="§"/>
            </a:pPr>
            <a:r>
              <a:rPr lang="fr-FR" sz="3200" dirty="0"/>
              <a:t> </a:t>
            </a:r>
            <a:r>
              <a:rPr lang="fr-FR" sz="3200" dirty="0"/>
              <a:t> cotisations de </a:t>
            </a:r>
            <a:r>
              <a:rPr lang="fr-FR" sz="3200" dirty="0" smtClean="0"/>
              <a:t>retraite (sauf pour les salariés dans certains cas vus précédemment)</a:t>
            </a:r>
            <a:endParaRPr lang="fr-FR" sz="3200" dirty="0"/>
          </a:p>
          <a:p>
            <a:pPr>
              <a:buNone/>
            </a:pPr>
            <a:r>
              <a:rPr lang="fr-FR" sz="3200" dirty="0"/>
              <a:t> </a:t>
            </a:r>
          </a:p>
          <a:p>
            <a:pPr>
              <a:buNone/>
            </a:pPr>
            <a:r>
              <a:rPr lang="fr-FR" sz="3200" dirty="0"/>
              <a:t> Sont déductibles </a:t>
            </a:r>
          </a:p>
          <a:p>
            <a:pPr>
              <a:buNone/>
            </a:pPr>
            <a:r>
              <a:rPr lang="fr-FR" sz="3200" b="1" dirty="0"/>
              <a:t>      du revenu global imposable</a:t>
            </a:r>
            <a:endParaRPr lang="fr-FR" sz="3200" b="1" dirty="0"/>
          </a:p>
        </p:txBody>
      </p:sp>
    </p:spTree>
    <p:extLst>
      <p:ext uri="{BB962C8B-B14F-4D97-AF65-F5344CB8AC3E}">
        <p14:creationId xmlns:p14="http://schemas.microsoft.com/office/powerpoint/2010/main" val="339938031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DEDUCTIONS POUR</a:t>
            </a:r>
            <a:br>
              <a:rPr lang="fr-FR" dirty="0" smtClean="0"/>
            </a:br>
            <a:r>
              <a:rPr lang="fr-FR" dirty="0" smtClean="0"/>
              <a:t>                      CHARGE DE FAMILLE</a:t>
            </a:r>
            <a:endParaRPr lang="fr-FR" dirty="0"/>
          </a:p>
        </p:txBody>
      </p:sp>
      <p:sp>
        <p:nvSpPr>
          <p:cNvPr id="3" name="Espace réservé du contenu 2"/>
          <p:cNvSpPr>
            <a:spLocks noGrp="1"/>
          </p:cNvSpPr>
          <p:nvPr>
            <p:ph sz="quarter" idx="1"/>
          </p:nvPr>
        </p:nvSpPr>
        <p:spPr/>
        <p:txBody>
          <a:bodyPr>
            <a:normAutofit fontScale="92500" lnSpcReduction="10000"/>
          </a:bodyPr>
          <a:lstStyle/>
          <a:p>
            <a:pPr algn="just">
              <a:buNone/>
            </a:pPr>
            <a:r>
              <a:rPr lang="fr-FR" dirty="0" smtClean="0"/>
              <a:t> Elles s’appliquent au</a:t>
            </a:r>
          </a:p>
          <a:p>
            <a:pPr algn="just">
              <a:buNone/>
            </a:pPr>
            <a:r>
              <a:rPr lang="fr-FR" dirty="0" smtClean="0"/>
              <a:t>                   </a:t>
            </a:r>
            <a:r>
              <a:rPr lang="fr-FR" sz="2400" b="1" u="sng" dirty="0" smtClean="0"/>
              <a:t>montant annuel de l’impôt</a:t>
            </a:r>
          </a:p>
          <a:p>
            <a:pPr algn="just">
              <a:buNone/>
            </a:pPr>
            <a:endParaRPr lang="fr-FR" dirty="0" smtClean="0"/>
          </a:p>
          <a:p>
            <a:pPr algn="just">
              <a:buNone/>
            </a:pPr>
            <a:r>
              <a:rPr lang="fr-FR" dirty="0" smtClean="0"/>
              <a:t> Sont fixées à 360 DH par personne à charge avec un plafond de 2160 DH soit 6 personnes:</a:t>
            </a:r>
          </a:p>
          <a:p>
            <a:pPr algn="just">
              <a:buNone/>
            </a:pPr>
            <a:endParaRPr lang="fr-FR" dirty="0" smtClean="0"/>
          </a:p>
          <a:p>
            <a:pPr algn="just">
              <a:buNone/>
            </a:pPr>
            <a:r>
              <a:rPr lang="fr-FR" dirty="0" smtClean="0"/>
              <a:t> Sont considérés à </a:t>
            </a:r>
            <a:r>
              <a:rPr lang="fr-FR" dirty="0" smtClean="0"/>
              <a:t>charge s’ils ne disposent pas chacun d’un revenu global annuel supérieur à la tranche exonérée</a:t>
            </a:r>
            <a:endParaRPr lang="fr-FR" dirty="0" smtClean="0"/>
          </a:p>
          <a:p>
            <a:pPr algn="just">
              <a:buFont typeface="Wingdings" panose="05000000000000000000" pitchFamily="2" charset="2"/>
              <a:buChar char="Ø"/>
            </a:pPr>
            <a:r>
              <a:rPr lang="fr-FR" dirty="0" smtClean="0"/>
              <a:t>L’époux ou épouse, </a:t>
            </a:r>
          </a:p>
          <a:p>
            <a:pPr algn="just">
              <a:buFont typeface="Wingdings" panose="05000000000000000000" pitchFamily="2" charset="2"/>
              <a:buChar char="Ø"/>
            </a:pPr>
            <a:r>
              <a:rPr lang="fr-FR" dirty="0" smtClean="0"/>
              <a:t>Les enfants </a:t>
            </a:r>
            <a:r>
              <a:rPr lang="fr-FR" dirty="0" smtClean="0"/>
              <a:t>dont l’âge n’excède pas 27ans</a:t>
            </a:r>
            <a:endParaRPr lang="fr-FR" dirty="0" smtClean="0"/>
          </a:p>
          <a:p>
            <a:pPr algn="just">
              <a:buFont typeface="Wingdings" panose="05000000000000000000" pitchFamily="2" charset="2"/>
              <a:buChar char="Ø"/>
            </a:pPr>
            <a:r>
              <a:rPr lang="fr-FR" dirty="0" smtClean="0"/>
              <a:t>Infirmité sans condition d’âge</a:t>
            </a:r>
            <a:endParaRPr lang="fr-FR" dirty="0"/>
          </a:p>
        </p:txBody>
      </p:sp>
    </p:spTree>
    <p:extLst>
      <p:ext uri="{BB962C8B-B14F-4D97-AF65-F5344CB8AC3E}">
        <p14:creationId xmlns:p14="http://schemas.microsoft.com/office/powerpoint/2010/main" val="418600728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IMPOT SUR LE REVENU</a:t>
            </a:r>
            <a:endParaRPr lang="fr-FR" dirty="0"/>
          </a:p>
        </p:txBody>
      </p:sp>
      <p:sp>
        <p:nvSpPr>
          <p:cNvPr id="3" name="Espace réservé du contenu 2"/>
          <p:cNvSpPr>
            <a:spLocks noGrp="1"/>
          </p:cNvSpPr>
          <p:nvPr>
            <p:ph idx="1"/>
          </p:nvPr>
        </p:nvSpPr>
        <p:spPr/>
        <p:txBody>
          <a:bodyPr>
            <a:normAutofit/>
          </a:bodyPr>
          <a:lstStyle/>
          <a:p>
            <a:r>
              <a:rPr lang="fr-FR" sz="4000" dirty="0" smtClean="0"/>
              <a:t>CHAPITRE II /</a:t>
            </a:r>
          </a:p>
          <a:p>
            <a:pPr marL="0" indent="0">
              <a:buNone/>
            </a:pPr>
            <a:endParaRPr lang="fr-FR" sz="4000" dirty="0" smtClean="0"/>
          </a:p>
          <a:p>
            <a:pPr marL="0" indent="0">
              <a:buNone/>
            </a:pPr>
            <a:r>
              <a:rPr lang="fr-FR" sz="4000" dirty="0" smtClean="0"/>
              <a:t>    LES REVENUS SALARIAUX ET   														ASSIMILES</a:t>
            </a:r>
            <a:endParaRPr lang="fr-FR" sz="4000" dirty="0"/>
          </a:p>
        </p:txBody>
      </p:sp>
    </p:spTree>
    <p:extLst>
      <p:ext uri="{BB962C8B-B14F-4D97-AF65-F5344CB8AC3E}">
        <p14:creationId xmlns:p14="http://schemas.microsoft.com/office/powerpoint/2010/main" val="179913199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I.R REVENUS SALARIAUX</a:t>
            </a:r>
            <a:br>
              <a:rPr lang="fr-FR" dirty="0" smtClean="0"/>
            </a:br>
            <a:r>
              <a:rPr lang="fr-FR" dirty="0" smtClean="0"/>
              <a:t> ET ASSIMILES</a:t>
            </a:r>
            <a:endParaRPr lang="fr-FR" dirty="0"/>
          </a:p>
        </p:txBody>
      </p:sp>
      <p:sp>
        <p:nvSpPr>
          <p:cNvPr id="3" name="Espace réservé du contenu 2"/>
          <p:cNvSpPr>
            <a:spLocks noGrp="1"/>
          </p:cNvSpPr>
          <p:nvPr>
            <p:ph sz="quarter" idx="1"/>
          </p:nvPr>
        </p:nvSpPr>
        <p:spPr/>
        <p:txBody>
          <a:bodyPr>
            <a:normAutofit/>
          </a:bodyPr>
          <a:lstStyle/>
          <a:p>
            <a:pPr algn="just"/>
            <a:r>
              <a:rPr lang="fr-FR" dirty="0" smtClean="0"/>
              <a:t>Les traitements: salaires attachés à un emploi, une place, appointements</a:t>
            </a:r>
          </a:p>
          <a:p>
            <a:pPr algn="just"/>
            <a:r>
              <a:rPr lang="fr-FR" dirty="0" smtClean="0"/>
              <a:t>Les indemnités et émoluments: part d’actif qui revient à quelqu’un par succession ou partage de biens communs, honoraires d’un officier ministériel…</a:t>
            </a:r>
          </a:p>
          <a:p>
            <a:pPr algn="just"/>
            <a:r>
              <a:rPr lang="fr-FR" dirty="0" smtClean="0"/>
              <a:t>Les salaires: appointements fixes ou variables attachés à une place ou emploi</a:t>
            </a:r>
          </a:p>
          <a:p>
            <a:pPr algn="just"/>
            <a:r>
              <a:rPr lang="fr-FR" dirty="0" smtClean="0"/>
              <a:t>Les pensions :les pensions militaires…</a:t>
            </a:r>
          </a:p>
          <a:p>
            <a:pPr algn="just"/>
            <a:r>
              <a:rPr lang="fr-FR" dirty="0" smtClean="0"/>
              <a:t>Les rentes viagères: revenu régulier que l’on tire d’un bien ou capital</a:t>
            </a:r>
          </a:p>
          <a:p>
            <a:pPr algn="just"/>
            <a:r>
              <a:rPr lang="fr-FR" dirty="0" smtClean="0"/>
              <a:t>Les allocations spéciales, remboursements forfaitaires de frais et autres rémunération allouées aux dirigeants des sociétés</a:t>
            </a:r>
            <a:endParaRPr lang="fr-FR" dirty="0"/>
          </a:p>
        </p:txBody>
      </p:sp>
    </p:spTree>
    <p:extLst>
      <p:ext uri="{BB962C8B-B14F-4D97-AF65-F5344CB8AC3E}">
        <p14:creationId xmlns:p14="http://schemas.microsoft.com/office/powerpoint/2010/main" val="343684465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sz="quarter" idx="1"/>
          </p:nvPr>
        </p:nvSpPr>
        <p:spPr/>
        <p:txBody>
          <a:bodyPr/>
          <a:lstStyle/>
          <a:p>
            <a:pPr algn="just"/>
            <a:endParaRPr lang="fr-FR" dirty="0" smtClean="0"/>
          </a:p>
          <a:p>
            <a:pPr algn="just"/>
            <a:r>
              <a:rPr lang="fr-FR" dirty="0" smtClean="0"/>
              <a:t>Il s’agit des rémunérations perçues à titre principal par les personnes physiques à raison de l’exercice d’une profession salariale publique, </a:t>
            </a:r>
            <a:r>
              <a:rPr lang="fr-FR" dirty="0" err="1" smtClean="0"/>
              <a:t>c.a.d</a:t>
            </a:r>
            <a:r>
              <a:rPr lang="fr-FR" dirty="0" smtClean="0"/>
              <a:t> payées par l’Etat, les collectivités locales et les établissements publics ou privés. Ce sont des revenus versés aux personnes physiques qui sont à leur services</a:t>
            </a:r>
            <a:endParaRPr lang="fr-FR" dirty="0"/>
          </a:p>
        </p:txBody>
      </p:sp>
    </p:spTree>
    <p:extLst>
      <p:ext uri="{BB962C8B-B14F-4D97-AF65-F5344CB8AC3E}">
        <p14:creationId xmlns:p14="http://schemas.microsoft.com/office/powerpoint/2010/main" val="28006226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sz="quarter" idx="1"/>
          </p:nvPr>
        </p:nvSpPr>
        <p:spPr/>
        <p:txBody>
          <a:bodyPr/>
          <a:lstStyle/>
          <a:p>
            <a:pPr algn="just">
              <a:buNone/>
            </a:pPr>
            <a:endParaRPr lang="fr-FR" dirty="0" smtClean="0"/>
          </a:p>
          <a:p>
            <a:pPr algn="just">
              <a:buNone/>
            </a:pPr>
            <a:r>
              <a:rPr lang="fr-FR" dirty="0" smtClean="0"/>
              <a:t>   Ces rémunérations sont appelées, dans le langage usuel et suivant la qualité du bénéficiaire: traitements, appointements, salaires, pourboires, soldes, paies, cachets, commissions……</a:t>
            </a:r>
          </a:p>
          <a:p>
            <a:pPr algn="just">
              <a:buNone/>
            </a:pPr>
            <a:endParaRPr lang="fr-FR" dirty="0" smtClean="0"/>
          </a:p>
          <a:p>
            <a:pPr algn="just">
              <a:buNone/>
            </a:pPr>
            <a:r>
              <a:rPr lang="fr-FR" dirty="0" smtClean="0"/>
              <a:t>    Elles peuvent être fixes ou proportionnelles, elles peuvent être complétées par des primes à titre d’encouragements ou de gratification ou des indemnités diverses.</a:t>
            </a:r>
            <a:endParaRPr lang="fr-FR" dirty="0"/>
          </a:p>
        </p:txBody>
      </p:sp>
    </p:spTree>
    <p:extLst>
      <p:ext uri="{BB962C8B-B14F-4D97-AF65-F5344CB8AC3E}">
        <p14:creationId xmlns:p14="http://schemas.microsoft.com/office/powerpoint/2010/main" val="400769874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A ces revenus s’ajoute</a:t>
            </a:r>
            <a:endParaRPr lang="fr-FR" dirty="0"/>
          </a:p>
        </p:txBody>
      </p:sp>
      <p:sp>
        <p:nvSpPr>
          <p:cNvPr id="3" name="Sous-titre 2"/>
          <p:cNvSpPr>
            <a:spLocks noGrp="1"/>
          </p:cNvSpPr>
          <p:nvPr>
            <p:ph type="subTitle" idx="1"/>
          </p:nvPr>
        </p:nvSpPr>
        <p:spPr/>
        <p:txBody>
          <a:bodyPr>
            <a:noAutofit/>
          </a:bodyPr>
          <a:lstStyle/>
          <a:p>
            <a:pPr algn="just"/>
            <a:r>
              <a:rPr lang="fr-FR" sz="2400" i="1" dirty="0">
                <a:effectLst>
                  <a:outerShdw blurRad="38100" dist="38100" dir="2700000" algn="tl">
                    <a:srgbClr val="000000">
                      <a:alpha val="43137"/>
                    </a:srgbClr>
                  </a:outerShdw>
                </a:effectLst>
              </a:rPr>
              <a:t>TOUS LES AVANTAGES EN ARGENT OU EN NATURE ACCORDES EN SUS DES REVENUS PRECITES</a:t>
            </a:r>
          </a:p>
        </p:txBody>
      </p:sp>
    </p:spTree>
    <p:extLst>
      <p:ext uri="{BB962C8B-B14F-4D97-AF65-F5344CB8AC3E}">
        <p14:creationId xmlns:p14="http://schemas.microsoft.com/office/powerpoint/2010/main" val="22911063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CHAMP D’APPLICATION</a:t>
            </a:r>
            <a:endParaRPr lang="fr-FR" dirty="0"/>
          </a:p>
        </p:txBody>
      </p:sp>
      <p:sp>
        <p:nvSpPr>
          <p:cNvPr id="3" name="Espace réservé du contenu 2"/>
          <p:cNvSpPr>
            <a:spLocks noGrp="1"/>
          </p:cNvSpPr>
          <p:nvPr>
            <p:ph idx="1"/>
          </p:nvPr>
        </p:nvSpPr>
        <p:spPr/>
        <p:txBody>
          <a:bodyPr/>
          <a:lstStyle/>
          <a:p>
            <a:endParaRPr lang="fr-FR" dirty="0" smtClean="0"/>
          </a:p>
          <a:p>
            <a:pPr algn="just"/>
            <a:endParaRPr lang="fr-FR" dirty="0" smtClean="0"/>
          </a:p>
          <a:p>
            <a:pPr algn="just"/>
            <a:r>
              <a:rPr lang="fr-FR" dirty="0" smtClean="0"/>
              <a:t>L’impôt sur le revenu s’applique à l’ensemble des revenus et profits. acquis par les personnes physiques et morales n’ayant pas opté pour l’IS pendant une période de référence qui est l’année civile.</a:t>
            </a:r>
            <a:endParaRPr lang="fr-FR" dirty="0"/>
          </a:p>
        </p:txBody>
      </p:sp>
    </p:spTree>
    <p:extLst>
      <p:ext uri="{BB962C8B-B14F-4D97-AF65-F5344CB8AC3E}">
        <p14:creationId xmlns:p14="http://schemas.microsoft.com/office/powerpoint/2010/main" val="103918273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AVANTAGES EN ARGENT</a:t>
            </a:r>
            <a:endParaRPr lang="fr-FR" dirty="0"/>
          </a:p>
        </p:txBody>
      </p:sp>
      <p:sp>
        <p:nvSpPr>
          <p:cNvPr id="3" name="Espace réservé du contenu 2"/>
          <p:cNvSpPr>
            <a:spLocks noGrp="1"/>
          </p:cNvSpPr>
          <p:nvPr>
            <p:ph sz="quarter" idx="1"/>
          </p:nvPr>
        </p:nvSpPr>
        <p:spPr/>
        <p:txBody>
          <a:bodyPr/>
          <a:lstStyle/>
          <a:p>
            <a:pPr algn="just"/>
            <a:r>
              <a:rPr lang="fr-FR" dirty="0" smtClean="0"/>
              <a:t>Ce sont des allègements des dépenses personnelles du salarié pris en charge par l’employeur:</a:t>
            </a:r>
          </a:p>
          <a:p>
            <a:pPr algn="just"/>
            <a:endParaRPr lang="fr-FR" dirty="0" smtClean="0"/>
          </a:p>
          <a:p>
            <a:pPr algn="just"/>
            <a:r>
              <a:rPr lang="fr-FR" dirty="0" smtClean="0"/>
              <a:t>Exemples: le loyer, des frais de voyage particulier, des remises de dettes accordées par l’entreprise…..</a:t>
            </a:r>
            <a:endParaRPr lang="fr-FR" dirty="0"/>
          </a:p>
        </p:txBody>
      </p:sp>
    </p:spTree>
    <p:extLst>
      <p:ext uri="{BB962C8B-B14F-4D97-AF65-F5344CB8AC3E}">
        <p14:creationId xmlns:p14="http://schemas.microsoft.com/office/powerpoint/2010/main" val="410464412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AVANTAGES EN NATURE</a:t>
            </a:r>
            <a:endParaRPr lang="fr-FR" dirty="0"/>
          </a:p>
        </p:txBody>
      </p:sp>
      <p:sp>
        <p:nvSpPr>
          <p:cNvPr id="3" name="Espace réservé du contenu 2"/>
          <p:cNvSpPr>
            <a:spLocks noGrp="1"/>
          </p:cNvSpPr>
          <p:nvPr>
            <p:ph sz="quarter" idx="1"/>
          </p:nvPr>
        </p:nvSpPr>
        <p:spPr/>
        <p:txBody>
          <a:bodyPr/>
          <a:lstStyle/>
          <a:p>
            <a:pPr algn="just"/>
            <a:r>
              <a:rPr lang="fr-FR" dirty="0" smtClean="0"/>
              <a:t>Ce sont des fournitures et diverses prestations qui peuvent être accordées par l’employeur;</a:t>
            </a:r>
          </a:p>
          <a:p>
            <a:pPr algn="just"/>
            <a:endParaRPr lang="fr-FR" dirty="0" smtClean="0"/>
          </a:p>
          <a:p>
            <a:pPr algn="just"/>
            <a:r>
              <a:rPr lang="fr-FR" dirty="0" smtClean="0"/>
              <a:t>Exemples: un logement appartenant à l’entreprise et affecté à titre gratuit au salarié,</a:t>
            </a:r>
          </a:p>
          <a:p>
            <a:pPr algn="just">
              <a:buNone/>
            </a:pPr>
            <a:r>
              <a:rPr lang="fr-FR" dirty="0" smtClean="0"/>
              <a:t>    Les dépenses d’eau, d’électricité, de chauffage, de téléphone, voiture de service, jardinier, cuisinier, chauffeur………..</a:t>
            </a:r>
            <a:endParaRPr lang="fr-FR" dirty="0"/>
          </a:p>
        </p:txBody>
      </p:sp>
    </p:spTree>
    <p:extLst>
      <p:ext uri="{BB962C8B-B14F-4D97-AF65-F5344CB8AC3E}">
        <p14:creationId xmlns:p14="http://schemas.microsoft.com/office/powerpoint/2010/main" val="52118798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sz="quarter" idx="1"/>
          </p:nvPr>
        </p:nvSpPr>
        <p:spPr/>
        <p:txBody>
          <a:bodyPr>
            <a:normAutofit fontScale="55000" lnSpcReduction="20000"/>
          </a:bodyPr>
          <a:lstStyle/>
          <a:p>
            <a:pPr marL="457200" indent="-457200" algn="just">
              <a:buNone/>
            </a:pPr>
            <a:r>
              <a:rPr lang="fr-FR" sz="4000" dirty="0" smtClean="0"/>
              <a:t>1. </a:t>
            </a:r>
            <a:r>
              <a:rPr lang="fr-FR" sz="4500" dirty="0" smtClean="0"/>
              <a:t>Les </a:t>
            </a:r>
            <a:r>
              <a:rPr lang="fr-FR" sz="4500" b="1" u="sng" dirty="0" smtClean="0"/>
              <a:t>indemnités </a:t>
            </a:r>
            <a:r>
              <a:rPr lang="fr-FR" sz="4500" dirty="0" smtClean="0"/>
              <a:t>de frais engagés à l’exercice de la fonction ou de l’emploi à condition qu’ils soient justifiés</a:t>
            </a:r>
          </a:p>
          <a:p>
            <a:pPr marL="457200" indent="-457200" algn="just">
              <a:buFont typeface="+mj-lt"/>
              <a:buAutoNum type="arabicPeriod"/>
            </a:pPr>
            <a:endParaRPr lang="fr-FR" sz="4500" dirty="0" smtClean="0"/>
          </a:p>
          <a:p>
            <a:pPr marL="457200" indent="-457200" algn="just">
              <a:buNone/>
            </a:pPr>
            <a:r>
              <a:rPr lang="fr-FR" sz="4500" dirty="0" smtClean="0"/>
              <a:t>Si c’est un accessoire au salaire, elles sont passibles de l’IR en tant que complément de salaire: indemnité de direction, indemnité de rendement…..</a:t>
            </a:r>
          </a:p>
          <a:p>
            <a:pPr marL="457200" indent="-457200" algn="just">
              <a:buNone/>
            </a:pPr>
            <a:endParaRPr lang="fr-FR" sz="4500" dirty="0" smtClean="0"/>
          </a:p>
          <a:p>
            <a:pPr marL="457200" indent="-457200" algn="just">
              <a:buNone/>
            </a:pPr>
            <a:r>
              <a:rPr lang="fr-FR" sz="4500" dirty="0" smtClean="0"/>
              <a:t>        </a:t>
            </a:r>
          </a:p>
          <a:p>
            <a:pPr marL="457200" indent="-457200">
              <a:buNone/>
            </a:pPr>
            <a:r>
              <a:rPr lang="fr-FR" sz="4000" dirty="0" smtClean="0"/>
              <a:t> </a:t>
            </a:r>
          </a:p>
          <a:p>
            <a:pPr marL="457200" indent="-457200">
              <a:buNone/>
            </a:pPr>
            <a:endParaRPr lang="fr-FR" dirty="0" smtClean="0"/>
          </a:p>
          <a:p>
            <a:pPr marL="457200" indent="-457200">
              <a:buNone/>
            </a:pPr>
            <a:endParaRPr lang="fr-FR" dirty="0" smtClean="0"/>
          </a:p>
          <a:p>
            <a:pPr marL="457200" indent="-457200">
              <a:buNone/>
            </a:pPr>
            <a:endParaRPr lang="fr-FR" dirty="0" smtClean="0"/>
          </a:p>
          <a:p>
            <a:pPr marL="457200" indent="-457200">
              <a:buNone/>
            </a:pPr>
            <a:endParaRPr lang="fr-FR" dirty="0" smtClean="0"/>
          </a:p>
          <a:p>
            <a:pPr marL="457200" indent="-457200">
              <a:buNone/>
            </a:pPr>
            <a:endParaRPr lang="fr-FR" dirty="0" smtClean="0"/>
          </a:p>
          <a:p>
            <a:pPr marL="457200" indent="-457200">
              <a:buNone/>
            </a:pPr>
            <a:endParaRPr lang="fr-FR" dirty="0" smtClean="0"/>
          </a:p>
          <a:p>
            <a:pPr marL="457200" indent="-457200">
              <a:buNone/>
            </a:pPr>
            <a:endParaRPr lang="fr-FR" dirty="0" smtClean="0"/>
          </a:p>
          <a:p>
            <a:pPr marL="457200" indent="-457200">
              <a:buNone/>
            </a:pPr>
            <a:endParaRPr lang="fr-FR" dirty="0" smtClean="0"/>
          </a:p>
          <a:p>
            <a:pPr marL="457200" indent="-457200">
              <a:buNone/>
            </a:pPr>
            <a:endParaRPr lang="fr-FR" dirty="0" smtClean="0"/>
          </a:p>
          <a:p>
            <a:pPr marL="457200" indent="-457200">
              <a:buNone/>
            </a:pPr>
            <a:endParaRPr lang="fr-FR" dirty="0" smtClean="0"/>
          </a:p>
          <a:p>
            <a:pPr marL="457200" indent="-457200">
              <a:buNone/>
            </a:pPr>
            <a:endParaRPr lang="fr-FR" dirty="0" smtClean="0"/>
          </a:p>
          <a:p>
            <a:pPr marL="457200" indent="-457200">
              <a:buNone/>
            </a:pPr>
            <a:endParaRPr lang="fr-FR" dirty="0" smtClean="0"/>
          </a:p>
          <a:p>
            <a:pPr marL="457200" indent="-457200">
              <a:buNone/>
            </a:pPr>
            <a:endParaRPr lang="fr-FR" dirty="0"/>
          </a:p>
        </p:txBody>
      </p:sp>
    </p:spTree>
    <p:extLst>
      <p:ext uri="{BB962C8B-B14F-4D97-AF65-F5344CB8AC3E}">
        <p14:creationId xmlns:p14="http://schemas.microsoft.com/office/powerpoint/2010/main" val="288664834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sz="quarter" idx="1"/>
          </p:nvPr>
        </p:nvSpPr>
        <p:spPr>
          <a:xfrm>
            <a:off x="829734" y="2160589"/>
            <a:ext cx="8596668" cy="3880773"/>
          </a:xfrm>
        </p:spPr>
        <p:txBody>
          <a:bodyPr/>
          <a:lstStyle/>
          <a:p>
            <a:pPr marL="457200" indent="-457200" algn="just">
              <a:buNone/>
            </a:pPr>
            <a:r>
              <a:rPr lang="fr-FR" dirty="0" smtClean="0"/>
              <a:t>2 . Les </a:t>
            </a:r>
            <a:r>
              <a:rPr lang="fr-FR" b="1" u="sng" dirty="0" smtClean="0"/>
              <a:t>allocations familiales </a:t>
            </a:r>
            <a:r>
              <a:rPr lang="fr-FR" dirty="0" smtClean="0"/>
              <a:t>et d’assistance à la famille. Elles comprennent:</a:t>
            </a:r>
          </a:p>
          <a:p>
            <a:pPr marL="457200" indent="-457200" algn="just"/>
            <a:r>
              <a:rPr lang="fr-FR" dirty="0" smtClean="0"/>
              <a:t>Les allocations familiales à caractère obligatoire</a:t>
            </a:r>
          </a:p>
          <a:p>
            <a:pPr marL="457200" indent="-457200" algn="just"/>
            <a:r>
              <a:rPr lang="fr-FR" dirty="0" smtClean="0"/>
              <a:t>Les allocations d’assistance à la famille: prime de naissance, allocation décès…..</a:t>
            </a:r>
          </a:p>
          <a:p>
            <a:pPr marL="457200" indent="-457200" algn="just"/>
            <a:r>
              <a:rPr lang="fr-FR" dirty="0" smtClean="0"/>
              <a:t>Les pensions pour charge de famille.</a:t>
            </a:r>
          </a:p>
          <a:p>
            <a:pPr marL="457200" indent="-457200" algn="just">
              <a:buNone/>
            </a:pPr>
            <a:endParaRPr lang="fr-FR" dirty="0" smtClean="0"/>
          </a:p>
          <a:p>
            <a:pPr marL="457200" indent="-457200" algn="just">
              <a:buNone/>
            </a:pPr>
            <a:r>
              <a:rPr lang="fr-FR" dirty="0" smtClean="0"/>
              <a:t>          Pour ouvrir droit à déduction, elles doivent consister en une aide sociale et être attribuées à l’ensemble du personnel.</a:t>
            </a:r>
          </a:p>
          <a:p>
            <a:pPr marL="457200" indent="-457200">
              <a:buAutoNum type="arabicPeriod" startAt="3"/>
            </a:pPr>
            <a:endParaRPr lang="fr-FR" dirty="0" smtClean="0"/>
          </a:p>
          <a:p>
            <a:pPr marL="457200" indent="-457200">
              <a:buFont typeface="+mj-lt"/>
              <a:buAutoNum type="arabicPeriod"/>
            </a:pPr>
            <a:endParaRPr lang="fr-FR" dirty="0"/>
          </a:p>
        </p:txBody>
      </p:sp>
    </p:spTree>
    <p:extLst>
      <p:ext uri="{BB962C8B-B14F-4D97-AF65-F5344CB8AC3E}">
        <p14:creationId xmlns:p14="http://schemas.microsoft.com/office/powerpoint/2010/main" val="96009298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idx="1"/>
          </p:nvPr>
        </p:nvSpPr>
        <p:spPr/>
        <p:txBody>
          <a:bodyPr/>
          <a:lstStyle/>
          <a:p>
            <a:pPr algn="just"/>
            <a:r>
              <a:rPr lang="fr-FR" dirty="0" smtClean="0"/>
              <a:t>3 – </a:t>
            </a:r>
            <a:r>
              <a:rPr lang="fr-FR" sz="3600" dirty="0" smtClean="0"/>
              <a:t>Les majorations de retraite ou de pension pour charges de famille</a:t>
            </a:r>
            <a:endParaRPr lang="fr-FR" sz="3600" dirty="0"/>
          </a:p>
        </p:txBody>
      </p:sp>
    </p:spTree>
    <p:extLst>
      <p:ext uri="{BB962C8B-B14F-4D97-AF65-F5344CB8AC3E}">
        <p14:creationId xmlns:p14="http://schemas.microsoft.com/office/powerpoint/2010/main" val="311710400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sz="quarter" idx="1"/>
          </p:nvPr>
        </p:nvSpPr>
        <p:spPr/>
        <p:txBody>
          <a:bodyPr/>
          <a:lstStyle/>
          <a:p>
            <a:pPr marL="457200" indent="-457200">
              <a:buNone/>
            </a:pPr>
            <a:r>
              <a:rPr lang="fr-FR" dirty="0" smtClean="0"/>
              <a:t> </a:t>
            </a:r>
          </a:p>
          <a:p>
            <a:pPr marL="457200" indent="-457200">
              <a:buNone/>
            </a:pPr>
            <a:endParaRPr lang="fr-FR" sz="2800" dirty="0" smtClean="0"/>
          </a:p>
          <a:p>
            <a:pPr marL="457200" indent="-457200" algn="just">
              <a:buNone/>
            </a:pPr>
            <a:r>
              <a:rPr lang="fr-FR" sz="2800" dirty="0"/>
              <a:t>4</a:t>
            </a:r>
            <a:r>
              <a:rPr lang="fr-FR" sz="2800" dirty="0" smtClean="0"/>
              <a:t>. </a:t>
            </a:r>
            <a:r>
              <a:rPr lang="fr-FR" sz="2800" dirty="0" smtClean="0"/>
              <a:t>Les </a:t>
            </a:r>
            <a:r>
              <a:rPr lang="fr-FR" sz="2800" b="1" u="sng" dirty="0" smtClean="0"/>
              <a:t>pensions d’invalidité </a:t>
            </a:r>
            <a:r>
              <a:rPr lang="fr-FR" sz="2800" dirty="0" smtClean="0"/>
              <a:t>au personnel militaire à la suite d’infirmité, d’accidents ou de maladies contractées  ou de décès à l’occasion du service. </a:t>
            </a:r>
          </a:p>
          <a:p>
            <a:endParaRPr lang="fr-FR" sz="2800" dirty="0" smtClean="0"/>
          </a:p>
          <a:p>
            <a:endParaRPr lang="fr-FR" dirty="0"/>
          </a:p>
        </p:txBody>
      </p:sp>
    </p:spTree>
    <p:extLst>
      <p:ext uri="{BB962C8B-B14F-4D97-AF65-F5344CB8AC3E}">
        <p14:creationId xmlns:p14="http://schemas.microsoft.com/office/powerpoint/2010/main" val="168341197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sz="quarter" idx="1"/>
          </p:nvPr>
        </p:nvSpPr>
        <p:spPr/>
        <p:txBody>
          <a:bodyPr/>
          <a:lstStyle/>
          <a:p>
            <a:pPr>
              <a:buNone/>
            </a:pPr>
            <a:r>
              <a:rPr lang="fr-FR" sz="2800" b="1" dirty="0"/>
              <a:t>5</a:t>
            </a:r>
            <a:r>
              <a:rPr lang="fr-FR" sz="2800" b="1" dirty="0" smtClean="0"/>
              <a:t>.   </a:t>
            </a:r>
            <a:r>
              <a:rPr lang="fr-FR" sz="2800" b="1" u="sng" dirty="0" smtClean="0"/>
              <a:t>Rentes temporaires ou viagères d’accident </a:t>
            </a:r>
            <a:r>
              <a:rPr lang="fr-FR" sz="2800" b="1" dirty="0" smtClean="0"/>
              <a:t>de travail</a:t>
            </a:r>
            <a:r>
              <a:rPr lang="fr-FR" sz="2800" dirty="0" smtClean="0"/>
              <a:t>: </a:t>
            </a:r>
          </a:p>
          <a:p>
            <a:pPr algn="just">
              <a:buNone/>
            </a:pPr>
            <a:r>
              <a:rPr lang="fr-FR" sz="2800" dirty="0" smtClean="0"/>
              <a:t>     rentes prévues par la législation de travail qui sont des dommages et intérêts pour la réparation d’un préjudice corporel ayant entraîné ayant entrainer une incapacité permanente, partielle ou totale.</a:t>
            </a:r>
            <a:endParaRPr lang="fr-FR" sz="2800" dirty="0"/>
          </a:p>
        </p:txBody>
      </p:sp>
    </p:spTree>
    <p:extLst>
      <p:ext uri="{BB962C8B-B14F-4D97-AF65-F5344CB8AC3E}">
        <p14:creationId xmlns:p14="http://schemas.microsoft.com/office/powerpoint/2010/main" val="97815322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sz="quarter" idx="1"/>
          </p:nvPr>
        </p:nvSpPr>
        <p:spPr/>
        <p:txBody>
          <a:bodyPr>
            <a:normAutofit/>
          </a:bodyPr>
          <a:lstStyle/>
          <a:p>
            <a:pPr algn="just">
              <a:buNone/>
            </a:pPr>
            <a:r>
              <a:rPr lang="fr-FR" sz="2800" dirty="0"/>
              <a:t>6</a:t>
            </a:r>
            <a:r>
              <a:rPr lang="fr-FR" sz="2800" dirty="0" smtClean="0"/>
              <a:t>. </a:t>
            </a:r>
            <a:r>
              <a:rPr lang="fr-FR" sz="2800" b="1" u="sng" dirty="0" smtClean="0"/>
              <a:t>Indemnités de maladie, maternité, accidents de travail et allocations décès:</a:t>
            </a:r>
          </a:p>
          <a:p>
            <a:pPr>
              <a:buNone/>
            </a:pPr>
            <a:endParaRPr lang="fr-FR" sz="2800" dirty="0" smtClean="0"/>
          </a:p>
          <a:p>
            <a:pPr>
              <a:buNone/>
            </a:pPr>
            <a:r>
              <a:rPr lang="fr-FR" sz="2800" dirty="0" smtClean="0"/>
              <a:t>Ces indemnités sont destinées à compenser des pertes de revenus. Ce sont des prestations à court terme versées par la CNSS aux salariés.</a:t>
            </a:r>
            <a:endParaRPr lang="fr-FR" sz="2800" dirty="0"/>
          </a:p>
        </p:txBody>
      </p:sp>
    </p:spTree>
    <p:extLst>
      <p:ext uri="{BB962C8B-B14F-4D97-AF65-F5344CB8AC3E}">
        <p14:creationId xmlns:p14="http://schemas.microsoft.com/office/powerpoint/2010/main" val="134640222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26890" y="277788"/>
            <a:ext cx="11412760" cy="1143000"/>
          </a:xfrm>
        </p:spPr>
        <p:txBody>
          <a:bodyPr/>
          <a:lstStyle/>
          <a:p>
            <a:r>
              <a:rPr lang="fr-FR" dirty="0" smtClean="0"/>
              <a:t>EXEMPTIONS</a:t>
            </a:r>
            <a:endParaRPr lang="fr-FR" dirty="0"/>
          </a:p>
        </p:txBody>
      </p:sp>
      <p:sp>
        <p:nvSpPr>
          <p:cNvPr id="3" name="Espace réservé du contenu 2"/>
          <p:cNvSpPr>
            <a:spLocks noGrp="1"/>
          </p:cNvSpPr>
          <p:nvPr>
            <p:ph sz="quarter" idx="1"/>
          </p:nvPr>
        </p:nvSpPr>
        <p:spPr>
          <a:xfrm>
            <a:off x="1703512" y="1700808"/>
            <a:ext cx="8115672" cy="4873752"/>
          </a:xfrm>
        </p:spPr>
        <p:txBody>
          <a:bodyPr>
            <a:normAutofit/>
          </a:bodyPr>
          <a:lstStyle/>
          <a:p>
            <a:pPr marL="457200" indent="-457200" algn="just">
              <a:buNone/>
            </a:pPr>
            <a:r>
              <a:rPr lang="fr-FR" sz="2000" dirty="0" smtClean="0"/>
              <a:t>7-a</a:t>
            </a:r>
            <a:r>
              <a:rPr lang="fr-FR" sz="2000" dirty="0" smtClean="0"/>
              <a:t>. </a:t>
            </a:r>
            <a:r>
              <a:rPr lang="fr-FR" sz="2000" b="1" u="sng" dirty="0" smtClean="0"/>
              <a:t>L’indemnité de licenciement dans les limites réglementaires:</a:t>
            </a:r>
          </a:p>
          <a:p>
            <a:pPr marL="457200" indent="-457200" algn="just">
              <a:buNone/>
            </a:pPr>
            <a:r>
              <a:rPr lang="fr-FR" sz="2000" dirty="0" smtClean="0"/>
              <a:t>       La rupture du contrat de travail par l’employeur vis-à-vis d’un employé donne lieu à une indemnité de licenciement soit d’un commun accord, soit par la convention collective, soit par décision judiciaire dans le cas de dommages et intérêts.</a:t>
            </a:r>
          </a:p>
          <a:p>
            <a:pPr marL="457200" indent="-457200">
              <a:buNone/>
            </a:pPr>
            <a:endParaRPr lang="fr-FR" sz="2000" dirty="0" smtClean="0"/>
          </a:p>
          <a:p>
            <a:pPr marL="457200" indent="-457200" algn="just">
              <a:buNone/>
            </a:pPr>
            <a:r>
              <a:rPr lang="fr-FR" sz="2000" dirty="0" smtClean="0"/>
              <a:t>        L’indemnité pour dommages et intérêts fixée, en vertu des dispositions de </a:t>
            </a:r>
            <a:r>
              <a:rPr lang="fr-FR" sz="2000" b="1" dirty="0" smtClean="0"/>
              <a:t>l’article 41 </a:t>
            </a:r>
            <a:r>
              <a:rPr lang="fr-FR" sz="2000" dirty="0" smtClean="0"/>
              <a:t>de la loi relative au code du travail fixe à un mois et demi de salaires par an dans la limite de </a:t>
            </a:r>
            <a:r>
              <a:rPr lang="fr-FR" sz="2000" b="1" dirty="0" smtClean="0"/>
              <a:t>36 mois</a:t>
            </a:r>
            <a:r>
              <a:rPr lang="fr-FR" sz="2000" dirty="0" smtClean="0"/>
              <a:t>, est exonérée totalement de l’IR; Le reste est soumis à l’IR.</a:t>
            </a:r>
          </a:p>
          <a:p>
            <a:pPr marL="457200" indent="-457200">
              <a:buNone/>
            </a:pPr>
            <a:endParaRPr lang="fr-FR" sz="2000" dirty="0" smtClean="0"/>
          </a:p>
          <a:p>
            <a:pPr marL="457200" indent="-457200">
              <a:buNone/>
            </a:pPr>
            <a:endParaRPr lang="fr-FR" sz="2000" dirty="0" smtClean="0"/>
          </a:p>
          <a:p>
            <a:pPr marL="457200" indent="-457200">
              <a:buNone/>
            </a:pPr>
            <a:endParaRPr lang="fr-FR" sz="2000" dirty="0"/>
          </a:p>
        </p:txBody>
      </p:sp>
    </p:spTree>
    <p:extLst>
      <p:ext uri="{BB962C8B-B14F-4D97-AF65-F5344CB8AC3E}">
        <p14:creationId xmlns:p14="http://schemas.microsoft.com/office/powerpoint/2010/main" val="229774842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sz="quarter" idx="1"/>
          </p:nvPr>
        </p:nvSpPr>
        <p:spPr/>
        <p:txBody>
          <a:bodyPr/>
          <a:lstStyle/>
          <a:p>
            <a:pPr>
              <a:buNone/>
            </a:pPr>
            <a:r>
              <a:rPr lang="fr-FR" sz="2400" dirty="0" smtClean="0"/>
              <a:t>7- b. </a:t>
            </a:r>
            <a:r>
              <a:rPr lang="fr-FR" sz="2400" b="1" u="sng" dirty="0" smtClean="0"/>
              <a:t>Indemnités de départ volontaire</a:t>
            </a:r>
            <a:r>
              <a:rPr lang="fr-FR" sz="2400" dirty="0" smtClean="0"/>
              <a:t>:</a:t>
            </a:r>
          </a:p>
          <a:p>
            <a:pPr>
              <a:buNone/>
            </a:pPr>
            <a:endParaRPr lang="fr-FR" sz="2800" dirty="0" smtClean="0"/>
          </a:p>
          <a:p>
            <a:pPr algn="just">
              <a:buNone/>
            </a:pPr>
            <a:r>
              <a:rPr lang="fr-FR" sz="2800" dirty="0" smtClean="0"/>
              <a:t>   La loi de Finances de 2004, a exonéré  l’indemnité de départ volontaire qui auparavant était soumises à l’IR. Elle obéit aux même conditions que l’indemnité de licenciement.</a:t>
            </a:r>
            <a:endParaRPr lang="fr-FR" sz="2800" dirty="0"/>
          </a:p>
        </p:txBody>
      </p:sp>
    </p:spTree>
    <p:extLst>
      <p:ext uri="{BB962C8B-B14F-4D97-AF65-F5344CB8AC3E}">
        <p14:creationId xmlns:p14="http://schemas.microsoft.com/office/powerpoint/2010/main" val="29177451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CATEGORIES DE REVENUS IMPOSABLES</a:t>
            </a:r>
            <a:endParaRPr lang="fr-FR" dirty="0"/>
          </a:p>
        </p:txBody>
      </p:sp>
      <p:sp>
        <p:nvSpPr>
          <p:cNvPr id="3" name="Espace réservé du contenu 2"/>
          <p:cNvSpPr>
            <a:spLocks noGrp="1"/>
          </p:cNvSpPr>
          <p:nvPr>
            <p:ph idx="1"/>
          </p:nvPr>
        </p:nvSpPr>
        <p:spPr/>
        <p:txBody>
          <a:bodyPr/>
          <a:lstStyle/>
          <a:p>
            <a:endParaRPr lang="fr-FR" dirty="0" smtClean="0"/>
          </a:p>
          <a:p>
            <a:r>
              <a:rPr lang="fr-FR" dirty="0" smtClean="0"/>
              <a:t>Revenus Professionnels</a:t>
            </a:r>
          </a:p>
          <a:p>
            <a:r>
              <a:rPr lang="fr-FR" dirty="0" smtClean="0"/>
              <a:t>Revenus provenant des Exploitations Agricoles</a:t>
            </a:r>
          </a:p>
          <a:p>
            <a:r>
              <a:rPr lang="fr-FR" dirty="0" smtClean="0"/>
              <a:t>Revenus Salariaux et Assimilés</a:t>
            </a:r>
          </a:p>
          <a:p>
            <a:r>
              <a:rPr lang="fr-FR" dirty="0" smtClean="0"/>
              <a:t>Revenus et Profits de Capitaux Mobiliers</a:t>
            </a:r>
          </a:p>
          <a:p>
            <a:r>
              <a:rPr lang="fr-FR" dirty="0" smtClean="0"/>
              <a:t>Revenus et Profits Fonciers</a:t>
            </a:r>
            <a:endParaRPr lang="fr-FR" dirty="0"/>
          </a:p>
        </p:txBody>
      </p:sp>
    </p:spTree>
    <p:extLst>
      <p:ext uri="{BB962C8B-B14F-4D97-AF65-F5344CB8AC3E}">
        <p14:creationId xmlns:p14="http://schemas.microsoft.com/office/powerpoint/2010/main" val="362311904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sz="quarter" idx="1"/>
          </p:nvPr>
        </p:nvSpPr>
        <p:spPr/>
        <p:txBody>
          <a:bodyPr/>
          <a:lstStyle/>
          <a:p>
            <a:pPr>
              <a:buNone/>
            </a:pPr>
            <a:r>
              <a:rPr lang="fr-FR" sz="2800" b="1" dirty="0" smtClean="0"/>
              <a:t>7-c</a:t>
            </a:r>
            <a:r>
              <a:rPr lang="fr-FR" sz="2800" b="1" u="sng" dirty="0" smtClean="0"/>
              <a:t>. </a:t>
            </a:r>
            <a:r>
              <a:rPr lang="fr-FR" sz="2800" b="1" u="sng" dirty="0" smtClean="0">
                <a:effectLst>
                  <a:outerShdw blurRad="38100" dist="38100" dir="2700000" algn="tl">
                    <a:srgbClr val="000000">
                      <a:alpha val="43137"/>
                    </a:srgbClr>
                  </a:outerShdw>
                </a:effectLst>
              </a:rPr>
              <a:t>Indemnités pour dommages et intérêts</a:t>
            </a:r>
            <a:r>
              <a:rPr lang="fr-FR" sz="2800" b="1" dirty="0" smtClean="0">
                <a:effectLst>
                  <a:outerShdw blurRad="38100" dist="38100" dir="2700000" algn="tl">
                    <a:srgbClr val="000000">
                      <a:alpha val="43137"/>
                    </a:srgbClr>
                  </a:outerShdw>
                </a:effectLst>
              </a:rPr>
              <a:t>:</a:t>
            </a:r>
          </a:p>
          <a:p>
            <a:pPr>
              <a:buNone/>
            </a:pPr>
            <a:endParaRPr lang="fr-FR" sz="2800" dirty="0" smtClean="0"/>
          </a:p>
          <a:p>
            <a:pPr algn="just">
              <a:buNone/>
            </a:pPr>
            <a:r>
              <a:rPr lang="fr-FR" sz="2800" dirty="0" smtClean="0"/>
              <a:t>        Ces indemnités sont destinées à réparer un préjudice subi. Elles ne sont pas considérées comme un salaire.</a:t>
            </a:r>
            <a:endParaRPr lang="fr-FR" sz="2800" dirty="0"/>
          </a:p>
        </p:txBody>
      </p:sp>
    </p:spTree>
    <p:extLst>
      <p:ext uri="{BB962C8B-B14F-4D97-AF65-F5344CB8AC3E}">
        <p14:creationId xmlns:p14="http://schemas.microsoft.com/office/powerpoint/2010/main" val="152871710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sz="quarter" idx="1"/>
          </p:nvPr>
        </p:nvSpPr>
        <p:spPr/>
        <p:txBody>
          <a:bodyPr/>
          <a:lstStyle/>
          <a:p>
            <a:pPr marL="457200" indent="-457200">
              <a:buNone/>
            </a:pPr>
            <a:r>
              <a:rPr lang="fr-FR" dirty="0" smtClean="0"/>
              <a:t>8</a:t>
            </a:r>
            <a:r>
              <a:rPr lang="fr-FR" sz="2400" dirty="0" smtClean="0"/>
              <a:t>. </a:t>
            </a:r>
            <a:r>
              <a:rPr lang="fr-FR" sz="2400" b="1" u="sng" dirty="0" smtClean="0"/>
              <a:t>Les pensions </a:t>
            </a:r>
            <a:r>
              <a:rPr lang="fr-FR" sz="2400" b="1" u="sng" dirty="0" smtClean="0"/>
              <a:t>alimentaires</a:t>
            </a:r>
            <a:endParaRPr lang="fr-FR" sz="2400" b="1" u="sng" dirty="0" smtClean="0"/>
          </a:p>
          <a:p>
            <a:endParaRPr lang="fr-FR" sz="2400" dirty="0" smtClean="0"/>
          </a:p>
          <a:p>
            <a:pPr algn="just">
              <a:buNone/>
            </a:pPr>
            <a:r>
              <a:rPr lang="fr-FR" sz="2400" dirty="0" smtClean="0"/>
              <a:t>   Ce sont les pensions perçues par les descendants, les ascendants et le conjoint divorcé en vertu d’obligations du droit civil ou de décisions judiciaires.</a:t>
            </a:r>
            <a:endParaRPr lang="fr-FR" sz="2400" dirty="0"/>
          </a:p>
        </p:txBody>
      </p:sp>
    </p:spTree>
    <p:extLst>
      <p:ext uri="{BB962C8B-B14F-4D97-AF65-F5344CB8AC3E}">
        <p14:creationId xmlns:p14="http://schemas.microsoft.com/office/powerpoint/2010/main" val="83929014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sz="quarter" idx="1"/>
          </p:nvPr>
        </p:nvSpPr>
        <p:spPr/>
        <p:txBody>
          <a:bodyPr/>
          <a:lstStyle/>
          <a:p>
            <a:pPr marL="457200" indent="-457200">
              <a:buNone/>
            </a:pPr>
            <a:r>
              <a:rPr lang="fr-FR" b="1" u="sng" dirty="0" smtClean="0">
                <a:effectLst>
                  <a:outerShdw blurRad="38100" dist="38100" dir="2700000" algn="tl">
                    <a:srgbClr val="000000">
                      <a:alpha val="43137"/>
                    </a:srgbClr>
                  </a:outerShdw>
                </a:effectLst>
              </a:rPr>
              <a:t>9. </a:t>
            </a:r>
            <a:r>
              <a:rPr lang="fr-FR" sz="2400" b="1" u="sng" dirty="0" smtClean="0">
                <a:effectLst>
                  <a:outerShdw blurRad="38100" dist="38100" dir="2700000" algn="tl">
                    <a:srgbClr val="000000">
                      <a:alpha val="43137"/>
                    </a:srgbClr>
                  </a:outerShdw>
                </a:effectLst>
              </a:rPr>
              <a:t>Les retraites complémentaires</a:t>
            </a:r>
            <a:r>
              <a:rPr lang="fr-FR" sz="2400" dirty="0" smtClean="0"/>
              <a:t>:</a:t>
            </a:r>
          </a:p>
          <a:p>
            <a:pPr marL="457200" indent="-457200">
              <a:buNone/>
            </a:pPr>
            <a:endParaRPr lang="fr-FR" sz="2400" dirty="0" smtClean="0"/>
          </a:p>
          <a:p>
            <a:pPr marL="457200" indent="-457200" algn="just">
              <a:buNone/>
            </a:pPr>
            <a:r>
              <a:rPr lang="fr-FR" sz="2400" dirty="0" smtClean="0"/>
              <a:t>        Elles sont constituées par le salarié à titre individuel parallèlement au régime de retraite obligatoire. Lorsque ces cotisations ne sont pas déduites pour la détermination du revenu net imposable elles ne sont pas imposables.</a:t>
            </a:r>
          </a:p>
          <a:p>
            <a:pPr algn="just"/>
            <a:endParaRPr lang="fr-FR" sz="2400" dirty="0"/>
          </a:p>
        </p:txBody>
      </p:sp>
    </p:spTree>
    <p:extLst>
      <p:ext uri="{BB962C8B-B14F-4D97-AF65-F5344CB8AC3E}">
        <p14:creationId xmlns:p14="http://schemas.microsoft.com/office/powerpoint/2010/main" val="267607714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idx="1"/>
          </p:nvPr>
        </p:nvSpPr>
        <p:spPr/>
        <p:txBody>
          <a:bodyPr>
            <a:normAutofit/>
          </a:bodyPr>
          <a:lstStyle/>
          <a:p>
            <a:pPr algn="just"/>
            <a:r>
              <a:rPr lang="fr-FR" sz="2400" dirty="0" smtClean="0"/>
              <a:t>10 -Les prestations servies au terme d’un contrat d’assurance sur la vie, d’un contrat de capitalisation ou d’un contrat d’investissement TAKAFUL dont la durée est au </a:t>
            </a:r>
            <a:r>
              <a:rPr lang="fr-FR" sz="2400" dirty="0" err="1" smtClean="0"/>
              <a:t>mons</a:t>
            </a:r>
            <a:r>
              <a:rPr lang="fr-FR" sz="2400" dirty="0" smtClean="0"/>
              <a:t> égale à 8 ans</a:t>
            </a:r>
            <a:endParaRPr lang="fr-FR" sz="2400" dirty="0"/>
          </a:p>
        </p:txBody>
      </p:sp>
    </p:spTree>
    <p:extLst>
      <p:ext uri="{BB962C8B-B14F-4D97-AF65-F5344CB8AC3E}">
        <p14:creationId xmlns:p14="http://schemas.microsoft.com/office/powerpoint/2010/main" val="39285206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sz="quarter" idx="1"/>
          </p:nvPr>
        </p:nvSpPr>
        <p:spPr/>
        <p:txBody>
          <a:bodyPr/>
          <a:lstStyle/>
          <a:p>
            <a:pPr algn="just">
              <a:buNone/>
            </a:pPr>
            <a:r>
              <a:rPr lang="fr-FR" b="1" dirty="0" smtClean="0"/>
              <a:t>11.</a:t>
            </a:r>
            <a:r>
              <a:rPr lang="fr-FR" dirty="0" smtClean="0"/>
              <a:t> </a:t>
            </a:r>
            <a:r>
              <a:rPr lang="fr-FR" sz="2800" b="1" u="sng" dirty="0" smtClean="0"/>
              <a:t>La part patronale des cotisations de retraite et de sécurité sociale:</a:t>
            </a:r>
          </a:p>
          <a:p>
            <a:pPr>
              <a:buNone/>
            </a:pPr>
            <a:endParaRPr lang="fr-FR" sz="2800" dirty="0" smtClean="0"/>
          </a:p>
          <a:p>
            <a:pPr algn="just">
              <a:buNone/>
            </a:pPr>
            <a:r>
              <a:rPr lang="fr-FR" sz="2800" dirty="0" smtClean="0"/>
              <a:t>      Elles sont supportées par l’employeur et bénéficient indirectement aux salariés. Elles sont obligatoires pour l’employeur et ne donnent pas lieu à l’attribution d’un revenu immédiat au profit du salarié. Elles sont donc exonérées.</a:t>
            </a:r>
          </a:p>
          <a:p>
            <a:endParaRPr lang="fr-FR" sz="2800" dirty="0"/>
          </a:p>
        </p:txBody>
      </p:sp>
    </p:spTree>
    <p:extLst>
      <p:ext uri="{BB962C8B-B14F-4D97-AF65-F5344CB8AC3E}">
        <p14:creationId xmlns:p14="http://schemas.microsoft.com/office/powerpoint/2010/main" val="28800513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sz="quarter" idx="1"/>
          </p:nvPr>
        </p:nvSpPr>
        <p:spPr/>
        <p:txBody>
          <a:bodyPr>
            <a:normAutofit/>
          </a:bodyPr>
          <a:lstStyle/>
          <a:p>
            <a:pPr algn="just">
              <a:buNone/>
            </a:pPr>
            <a:r>
              <a:rPr lang="fr-FR" sz="3600" b="1" dirty="0" smtClean="0"/>
              <a:t>12. La part patronale des primes d’assurance groupe couvrant les risques de maladie, maternité, invalidité et décès</a:t>
            </a:r>
            <a:endParaRPr lang="fr-FR" sz="3600" b="1" u="sng" dirty="0" smtClean="0"/>
          </a:p>
          <a:p>
            <a:pPr algn="just">
              <a:buNone/>
            </a:pPr>
            <a:endParaRPr lang="fr-FR" sz="3600" dirty="0" smtClean="0"/>
          </a:p>
          <a:p>
            <a:pPr algn="just">
              <a:buNone/>
            </a:pPr>
            <a:r>
              <a:rPr lang="fr-FR" sz="3600" dirty="0" smtClean="0"/>
              <a:t>. </a:t>
            </a:r>
            <a:endParaRPr lang="fr-FR" sz="3600" dirty="0"/>
          </a:p>
        </p:txBody>
      </p:sp>
    </p:spTree>
    <p:extLst>
      <p:ext uri="{BB962C8B-B14F-4D97-AF65-F5344CB8AC3E}">
        <p14:creationId xmlns:p14="http://schemas.microsoft.com/office/powerpoint/2010/main" val="4204257522"/>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sz="quarter" idx="1"/>
          </p:nvPr>
        </p:nvSpPr>
        <p:spPr>
          <a:xfrm>
            <a:off x="677334" y="2236789"/>
            <a:ext cx="8596668" cy="3880773"/>
          </a:xfrm>
        </p:spPr>
        <p:txBody>
          <a:bodyPr>
            <a:noAutofit/>
          </a:bodyPr>
          <a:lstStyle/>
          <a:p>
            <a:pPr>
              <a:buNone/>
            </a:pPr>
            <a:r>
              <a:rPr lang="fr-FR" sz="3200" b="1" dirty="0" smtClean="0"/>
              <a:t>13</a:t>
            </a:r>
            <a:r>
              <a:rPr lang="fr-FR" sz="3200" b="1" u="sng" dirty="0" smtClean="0"/>
              <a:t>. </a:t>
            </a:r>
            <a:r>
              <a:rPr lang="fr-FR" sz="3200" b="1" u="sng" dirty="0" smtClean="0"/>
              <a:t>Les frais de nourriture</a:t>
            </a:r>
          </a:p>
          <a:p>
            <a:pPr>
              <a:buNone/>
            </a:pPr>
            <a:endParaRPr lang="fr-FR" sz="3200" dirty="0" smtClean="0"/>
          </a:p>
          <a:p>
            <a:pPr>
              <a:buNone/>
            </a:pPr>
            <a:endParaRPr lang="fr-FR" sz="3200" dirty="0" smtClean="0"/>
          </a:p>
          <a:p>
            <a:pPr algn="just">
              <a:buNone/>
            </a:pPr>
            <a:r>
              <a:rPr lang="fr-FR" sz="3200" dirty="0" smtClean="0"/>
              <a:t>       Ils sont accordés par les employeurs à leurs salariés dans la limite de 30 DH par </a:t>
            </a:r>
            <a:r>
              <a:rPr lang="fr-FR" sz="3200" dirty="0" err="1" smtClean="0"/>
              <a:t>salairié</a:t>
            </a:r>
            <a:r>
              <a:rPr lang="fr-FR" sz="3200" dirty="0" smtClean="0"/>
              <a:t> et par journée de travail et 20% du salaire brut imposable.</a:t>
            </a:r>
          </a:p>
          <a:p>
            <a:pPr algn="just"/>
            <a:endParaRPr lang="fr-FR" sz="3200" dirty="0"/>
          </a:p>
        </p:txBody>
      </p:sp>
    </p:spTree>
    <p:extLst>
      <p:ext uri="{BB962C8B-B14F-4D97-AF65-F5344CB8AC3E}">
        <p14:creationId xmlns:p14="http://schemas.microsoft.com/office/powerpoint/2010/main" val="139039849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sz="quarter" idx="1"/>
          </p:nvPr>
        </p:nvSpPr>
        <p:spPr/>
        <p:txBody>
          <a:bodyPr>
            <a:normAutofit/>
          </a:bodyPr>
          <a:lstStyle/>
          <a:p>
            <a:pPr>
              <a:buNone/>
            </a:pPr>
            <a:r>
              <a:rPr lang="fr-FR" sz="2800" b="1" dirty="0" smtClean="0"/>
              <a:t>14</a:t>
            </a:r>
            <a:r>
              <a:rPr lang="fr-FR" sz="2800" b="1" u="sng" dirty="0" smtClean="0"/>
              <a:t>. </a:t>
            </a:r>
            <a:r>
              <a:rPr lang="fr-FR" sz="2800" b="1" u="sng" dirty="0" smtClean="0"/>
              <a:t>Souscription ou achat d’actions au profit du </a:t>
            </a:r>
            <a:r>
              <a:rPr lang="fr-FR" sz="2800" b="1" u="sng" dirty="0" smtClean="0"/>
              <a:t>personnel ou abondement</a:t>
            </a:r>
            <a:endParaRPr lang="fr-FR" sz="2800" b="1" u="sng" dirty="0" smtClean="0"/>
          </a:p>
          <a:p>
            <a:pPr>
              <a:buNone/>
            </a:pPr>
            <a:r>
              <a:rPr lang="fr-FR" sz="2800" dirty="0"/>
              <a:t> sous certaines </a:t>
            </a:r>
            <a:r>
              <a:rPr lang="fr-FR" sz="2800" dirty="0" smtClean="0"/>
              <a:t>conditions</a:t>
            </a:r>
            <a:endParaRPr lang="fr-FR" sz="2800" dirty="0" smtClean="0"/>
          </a:p>
          <a:p>
            <a:pPr algn="just">
              <a:buNone/>
            </a:pPr>
            <a:r>
              <a:rPr lang="fr-FR" sz="2800" dirty="0" smtClean="0"/>
              <a:t>       Les salariés bénéficiaires obtiennent le droit de souscrire au capital ou d’acheter des actions de la société à un prix déterminé, pendant un délai fixé par l’AG extraordinaire des actionnaires.</a:t>
            </a:r>
            <a:endParaRPr lang="fr-FR" sz="2800" dirty="0"/>
          </a:p>
        </p:txBody>
      </p:sp>
    </p:spTree>
    <p:extLst>
      <p:ext uri="{BB962C8B-B14F-4D97-AF65-F5344CB8AC3E}">
        <p14:creationId xmlns:p14="http://schemas.microsoft.com/office/powerpoint/2010/main" val="34013054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idx="1"/>
          </p:nvPr>
        </p:nvSpPr>
        <p:spPr/>
        <p:txBody>
          <a:bodyPr>
            <a:normAutofit/>
          </a:bodyPr>
          <a:lstStyle/>
          <a:p>
            <a:pPr algn="just"/>
            <a:r>
              <a:rPr lang="fr-FR" sz="4000" dirty="0" smtClean="0"/>
              <a:t>15. Les salaires versés par la Banque Islamique de développement à son personnel</a:t>
            </a:r>
            <a:endParaRPr lang="fr-FR" sz="4000" dirty="0"/>
          </a:p>
        </p:txBody>
      </p:sp>
    </p:spTree>
    <p:extLst>
      <p:ext uri="{BB962C8B-B14F-4D97-AF65-F5344CB8AC3E}">
        <p14:creationId xmlns:p14="http://schemas.microsoft.com/office/powerpoint/2010/main" val="313293049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sz="quarter" idx="1"/>
          </p:nvPr>
        </p:nvSpPr>
        <p:spPr/>
        <p:txBody>
          <a:bodyPr>
            <a:normAutofit/>
          </a:bodyPr>
          <a:lstStyle/>
          <a:p>
            <a:pPr>
              <a:buNone/>
            </a:pPr>
            <a:r>
              <a:rPr lang="fr-FR" sz="2800" b="1" dirty="0" smtClean="0"/>
              <a:t>16. </a:t>
            </a:r>
            <a:r>
              <a:rPr lang="fr-FR" sz="2800" b="1" u="sng" dirty="0" smtClean="0"/>
              <a:t>Indemnité de stage</a:t>
            </a:r>
            <a:endParaRPr lang="fr-FR" sz="2800" b="1" dirty="0" smtClean="0"/>
          </a:p>
          <a:p>
            <a:pPr>
              <a:buNone/>
            </a:pPr>
            <a:r>
              <a:rPr lang="fr-FR" sz="2800" u="sng" dirty="0" smtClean="0"/>
              <a:t>Sous certaines conditions</a:t>
            </a:r>
            <a:endParaRPr lang="fr-FR" sz="2800" u="sng" dirty="0" smtClean="0"/>
          </a:p>
          <a:p>
            <a:pPr algn="just">
              <a:buNone/>
            </a:pPr>
            <a:r>
              <a:rPr lang="fr-FR" sz="2800" dirty="0" smtClean="0"/>
              <a:t>       Est exonéré de l’impôt sur le revenu, l’indemnité de stage mensuelle brute plafonnée à 6000 dirhams versée au stagiaire pour une période de 24 mois, lauréat de l’enseignement supérieur ou de la formation professionnelle et recruté par une entreprise privée.</a:t>
            </a:r>
            <a:endParaRPr lang="fr-FR" sz="2800" dirty="0"/>
          </a:p>
        </p:txBody>
      </p:sp>
    </p:spTree>
    <p:extLst>
      <p:ext uri="{BB962C8B-B14F-4D97-AF65-F5344CB8AC3E}">
        <p14:creationId xmlns:p14="http://schemas.microsoft.com/office/powerpoint/2010/main" val="1874220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PERSONNES PHYSIQUES</a:t>
            </a:r>
            <a:endParaRPr lang="fr-FR" dirty="0"/>
          </a:p>
        </p:txBody>
      </p:sp>
      <p:sp>
        <p:nvSpPr>
          <p:cNvPr id="3" name="Espace réservé du contenu 2"/>
          <p:cNvSpPr>
            <a:spLocks noGrp="1"/>
          </p:cNvSpPr>
          <p:nvPr>
            <p:ph idx="1"/>
          </p:nvPr>
        </p:nvSpPr>
        <p:spPr/>
        <p:txBody>
          <a:bodyPr/>
          <a:lstStyle/>
          <a:p>
            <a:endParaRPr lang="fr-FR" dirty="0" smtClean="0"/>
          </a:p>
          <a:p>
            <a:r>
              <a:rPr lang="fr-FR" dirty="0" smtClean="0"/>
              <a:t>L’IR ne concerne que les personnes physiques</a:t>
            </a:r>
          </a:p>
          <a:p>
            <a:pPr>
              <a:buNone/>
            </a:pPr>
            <a:endParaRPr lang="fr-FR" dirty="0" smtClean="0"/>
          </a:p>
          <a:p>
            <a:pPr algn="just"/>
            <a:r>
              <a:rPr lang="fr-FR" dirty="0" smtClean="0"/>
              <a:t>Il peut concerner aussi les groupements de personnes physiques : il s’agit des SNC, des Sociétés en Commandite Simple et des Sociétés de Fait ne comprenant que des personnes physiques est considéré comme un revenu professionnel et/ou agricole.</a:t>
            </a:r>
            <a:endParaRPr lang="fr-FR" dirty="0"/>
          </a:p>
        </p:txBody>
      </p:sp>
    </p:spTree>
    <p:extLst>
      <p:ext uri="{BB962C8B-B14F-4D97-AF65-F5344CB8AC3E}">
        <p14:creationId xmlns:p14="http://schemas.microsoft.com/office/powerpoint/2010/main" val="69297083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sz="quarter" idx="1"/>
          </p:nvPr>
        </p:nvSpPr>
        <p:spPr/>
        <p:txBody>
          <a:bodyPr>
            <a:normAutofit/>
          </a:bodyPr>
          <a:lstStyle/>
          <a:p>
            <a:pPr>
              <a:buNone/>
            </a:pPr>
            <a:r>
              <a:rPr lang="fr-FR" sz="3200" dirty="0" smtClean="0"/>
              <a:t>17. </a:t>
            </a:r>
            <a:r>
              <a:rPr lang="fr-FR" sz="3200" dirty="0" smtClean="0"/>
              <a:t>Bourses d’études et prix littéraires et artistiques:</a:t>
            </a:r>
          </a:p>
          <a:p>
            <a:pPr>
              <a:buNone/>
            </a:pPr>
            <a:endParaRPr lang="fr-FR" sz="3200" dirty="0" smtClean="0"/>
          </a:p>
          <a:p>
            <a:pPr algn="just">
              <a:buNone/>
            </a:pPr>
            <a:r>
              <a:rPr lang="fr-FR" sz="3200" dirty="0" smtClean="0"/>
              <a:t>    Les bourses d’études accordées aux étudiants sont exonérés de l’IR.</a:t>
            </a:r>
          </a:p>
          <a:p>
            <a:pPr algn="just">
              <a:buNone/>
            </a:pPr>
            <a:endParaRPr lang="fr-FR" sz="3200" dirty="0" smtClean="0"/>
          </a:p>
        </p:txBody>
      </p:sp>
    </p:spTree>
    <p:extLst>
      <p:ext uri="{BB962C8B-B14F-4D97-AF65-F5344CB8AC3E}">
        <p14:creationId xmlns:p14="http://schemas.microsoft.com/office/powerpoint/2010/main" val="292443241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idx="1"/>
          </p:nvPr>
        </p:nvSpPr>
        <p:spPr/>
        <p:txBody>
          <a:bodyPr>
            <a:normAutofit/>
          </a:bodyPr>
          <a:lstStyle/>
          <a:p>
            <a:pPr algn="just">
              <a:buNone/>
            </a:pPr>
            <a:r>
              <a:rPr lang="fr-FR" sz="3600" dirty="0" smtClean="0"/>
              <a:t>18.  </a:t>
            </a:r>
            <a:r>
              <a:rPr lang="fr-FR" sz="3600" dirty="0"/>
              <a:t>Les prix littéraires et artistiques dont le montant ne dépasse pas annuellement la somme de </a:t>
            </a:r>
          </a:p>
          <a:p>
            <a:pPr algn="just">
              <a:buNone/>
            </a:pPr>
            <a:r>
              <a:rPr lang="fr-FR" sz="3600" dirty="0"/>
              <a:t>    100 000 DH.</a:t>
            </a:r>
          </a:p>
        </p:txBody>
      </p:sp>
    </p:spTree>
    <p:extLst>
      <p:ext uri="{BB962C8B-B14F-4D97-AF65-F5344CB8AC3E}">
        <p14:creationId xmlns:p14="http://schemas.microsoft.com/office/powerpoint/2010/main" val="49493089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sz="quarter" idx="1"/>
          </p:nvPr>
        </p:nvSpPr>
        <p:spPr/>
        <p:txBody>
          <a:bodyPr>
            <a:normAutofit/>
          </a:bodyPr>
          <a:lstStyle/>
          <a:p>
            <a:pPr algn="just"/>
            <a:r>
              <a:rPr lang="fr-FR" sz="3200" dirty="0" smtClean="0"/>
              <a:t>19. Le </a:t>
            </a:r>
            <a:r>
              <a:rPr lang="fr-FR" sz="3200" dirty="0" smtClean="0"/>
              <a:t>montant de la participation versée dans le cadre d’un plan d’épargne entreprise par l’employeur à son salarié, dans la limite de 10% du montant annuel du revenu salarial imposable.</a:t>
            </a:r>
          </a:p>
          <a:p>
            <a:pPr algn="just"/>
            <a:endParaRPr lang="fr-FR" sz="3200" dirty="0"/>
          </a:p>
        </p:txBody>
      </p:sp>
    </p:spTree>
    <p:extLst>
      <p:ext uri="{BB962C8B-B14F-4D97-AF65-F5344CB8AC3E}">
        <p14:creationId xmlns:p14="http://schemas.microsoft.com/office/powerpoint/2010/main" val="385755669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idx="1"/>
          </p:nvPr>
        </p:nvSpPr>
        <p:spPr/>
        <p:txBody>
          <a:bodyPr>
            <a:normAutofit/>
          </a:bodyPr>
          <a:lstStyle/>
          <a:p>
            <a:pPr algn="just"/>
            <a:r>
              <a:rPr lang="fr-FR" sz="2800" dirty="0" smtClean="0"/>
              <a:t>20 . Le </a:t>
            </a:r>
            <a:r>
              <a:rPr lang="fr-FR" sz="2800" dirty="0"/>
              <a:t>salaire mensuel brut plafonné à 10 000 DHS, pour une durée de 24 mois à compter de la date de recrutement du salarié, versé par une entreprise, une association ou coopérative créée durant la période allant du 1</a:t>
            </a:r>
            <a:r>
              <a:rPr lang="fr-FR" sz="2800" baseline="30000" dirty="0"/>
              <a:t>er</a:t>
            </a:r>
            <a:r>
              <a:rPr lang="fr-FR" sz="2800" dirty="0"/>
              <a:t> janvier 2015 au 31 décembre 2022 dans la limite de 10 salariés, en CDI, pendant les 2 premières années de la création</a:t>
            </a:r>
          </a:p>
          <a:p>
            <a:pPr algn="just"/>
            <a:endParaRPr lang="fr-FR" sz="2800" dirty="0"/>
          </a:p>
        </p:txBody>
      </p:sp>
    </p:spTree>
    <p:extLst>
      <p:ext uri="{BB962C8B-B14F-4D97-AF65-F5344CB8AC3E}">
        <p14:creationId xmlns:p14="http://schemas.microsoft.com/office/powerpoint/2010/main" val="261834606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idx="1"/>
          </p:nvPr>
        </p:nvSpPr>
        <p:spPr/>
        <p:txBody>
          <a:bodyPr>
            <a:normAutofit/>
          </a:bodyPr>
          <a:lstStyle/>
          <a:p>
            <a:pPr marL="0" indent="0" algn="just">
              <a:buNone/>
            </a:pPr>
            <a:r>
              <a:rPr lang="fr-FR" sz="3200" dirty="0" smtClean="0"/>
              <a:t>21. Les rémunérations  et indemnités occasionnelles ou non versées par une entreprise à des étudiants inscrits dans le cycle de doctorat dont le montant ne dépasse pas 6000 DH pour une période de 36 mois à compter de la date de conclusion du contrat de recherches.</a:t>
            </a:r>
          </a:p>
          <a:p>
            <a:pPr marL="0" indent="0" algn="just">
              <a:buNone/>
            </a:pPr>
            <a:endParaRPr lang="fr-FR" sz="3200" dirty="0"/>
          </a:p>
        </p:txBody>
      </p:sp>
    </p:spTree>
    <p:extLst>
      <p:ext uri="{BB962C8B-B14F-4D97-AF65-F5344CB8AC3E}">
        <p14:creationId xmlns:p14="http://schemas.microsoft.com/office/powerpoint/2010/main" val="9046796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idx="1"/>
          </p:nvPr>
        </p:nvSpPr>
        <p:spPr/>
        <p:txBody>
          <a:bodyPr>
            <a:normAutofit/>
          </a:bodyPr>
          <a:lstStyle/>
          <a:p>
            <a:pPr algn="just"/>
            <a:r>
              <a:rPr lang="fr-FR" sz="3600" dirty="0" smtClean="0"/>
              <a:t>22. Le capital décès versé aux ayants droit des fonctionnaires civils et militaires et agents de l’Etat, des collectivités territoriales et des établissements publics.</a:t>
            </a:r>
            <a:endParaRPr lang="fr-FR" sz="3600" dirty="0"/>
          </a:p>
        </p:txBody>
      </p:sp>
    </p:spTree>
    <p:extLst>
      <p:ext uri="{BB962C8B-B14F-4D97-AF65-F5344CB8AC3E}">
        <p14:creationId xmlns:p14="http://schemas.microsoft.com/office/powerpoint/2010/main" val="268111155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idx="1"/>
          </p:nvPr>
        </p:nvSpPr>
        <p:spPr/>
        <p:txBody>
          <a:bodyPr>
            <a:normAutofit/>
          </a:bodyPr>
          <a:lstStyle/>
          <a:p>
            <a:pPr algn="just"/>
            <a:r>
              <a:rPr lang="fr-FR" sz="4000" dirty="0" smtClean="0"/>
              <a:t>23. Le solde et les indemnités versés aux appelés au service militaire conformément à la législation et réglementation en vigueur.</a:t>
            </a:r>
            <a:endParaRPr lang="fr-FR" sz="4000" dirty="0"/>
          </a:p>
        </p:txBody>
      </p:sp>
    </p:spTree>
    <p:extLst>
      <p:ext uri="{BB962C8B-B14F-4D97-AF65-F5344CB8AC3E}">
        <p14:creationId xmlns:p14="http://schemas.microsoft.com/office/powerpoint/2010/main" val="7082137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Les résultats provenant de ces Sociétés est considéré comme un revenu professionnel du principal associé et doit par conséquent s’ajouter à ses autres revenus (voir  la notion de revenus catégoriels)</a:t>
            </a:r>
          </a:p>
          <a:p>
            <a:pPr marL="0" indent="0" algn="just">
              <a:buNone/>
            </a:pPr>
            <a:endParaRPr lang="fr-FR" dirty="0" smtClean="0"/>
          </a:p>
          <a:p>
            <a:pPr algn="just"/>
            <a:r>
              <a:rPr lang="fr-FR" dirty="0" smtClean="0"/>
              <a:t>Les entreprises qui ne relèvent pas de l’IS, peuvent avoir ou non la personnalité juridique. Elle n’ont pas de personnalité fiscale propre, les profits réalisés ne deviennent imposables qu’entre les mains des personnes physiques qui les possèdent.</a:t>
            </a:r>
            <a:endParaRPr lang="fr-FR" dirty="0"/>
          </a:p>
        </p:txBody>
      </p:sp>
    </p:spTree>
    <p:extLst>
      <p:ext uri="{BB962C8B-B14F-4D97-AF65-F5344CB8AC3E}">
        <p14:creationId xmlns:p14="http://schemas.microsoft.com/office/powerpoint/2010/main" val="39020398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TERRITORIALITE</a:t>
            </a:r>
            <a:endParaRPr lang="fr-FR" dirty="0"/>
          </a:p>
        </p:txBody>
      </p:sp>
      <p:sp>
        <p:nvSpPr>
          <p:cNvPr id="3" name="Espace réservé du contenu 2"/>
          <p:cNvSpPr>
            <a:spLocks noGrp="1"/>
          </p:cNvSpPr>
          <p:nvPr>
            <p:ph idx="1"/>
          </p:nvPr>
        </p:nvSpPr>
        <p:spPr/>
        <p:txBody>
          <a:bodyPr/>
          <a:lstStyle/>
          <a:p>
            <a:pPr marL="514350" indent="-514350" algn="just">
              <a:buFont typeface="+mj-lt"/>
              <a:buAutoNum type="arabicPeriod"/>
            </a:pPr>
            <a:r>
              <a:rPr lang="fr-FR" dirty="0" smtClean="0"/>
              <a:t>Les personnes physiques ayant au Maroc leur domicile fiscal à raison de leur revenu global de source marocaine ou étrangère :</a:t>
            </a:r>
          </a:p>
          <a:p>
            <a:pPr marL="514350" indent="-514350" algn="just">
              <a:buFont typeface="+mj-lt"/>
              <a:buAutoNum type="arabicPeriod"/>
            </a:pPr>
            <a:endParaRPr lang="fr-FR" dirty="0" smtClean="0"/>
          </a:p>
          <a:p>
            <a:pPr marL="514350" indent="-514350" algn="just"/>
            <a:r>
              <a:rPr lang="fr-FR" dirty="0" smtClean="0"/>
              <a:t>Foyer permanent d’habitation</a:t>
            </a:r>
          </a:p>
          <a:p>
            <a:pPr marL="514350" indent="-514350"/>
            <a:r>
              <a:rPr lang="fr-FR" dirty="0" smtClean="0"/>
              <a:t>Centre d’intérêts économiques</a:t>
            </a:r>
          </a:p>
          <a:p>
            <a:pPr marL="514350" indent="-514350"/>
            <a:r>
              <a:rPr lang="fr-FR" dirty="0" smtClean="0"/>
              <a:t>Durée de séjour continue ou discontinue supérieure à 183 jours par an.</a:t>
            </a:r>
          </a:p>
          <a:p>
            <a:pPr marL="514350" indent="-514350">
              <a:buNone/>
            </a:pPr>
            <a:endParaRPr lang="fr-FR" dirty="0" smtClean="0"/>
          </a:p>
        </p:txBody>
      </p:sp>
    </p:spTree>
    <p:extLst>
      <p:ext uri="{BB962C8B-B14F-4D97-AF65-F5344CB8AC3E}">
        <p14:creationId xmlns:p14="http://schemas.microsoft.com/office/powerpoint/2010/main" val="40752508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TERRITORIALITE</a:t>
            </a:r>
            <a:endParaRPr lang="fr-FR" dirty="0"/>
          </a:p>
        </p:txBody>
      </p:sp>
      <p:sp>
        <p:nvSpPr>
          <p:cNvPr id="3" name="Espace réservé du contenu 2"/>
          <p:cNvSpPr>
            <a:spLocks noGrp="1"/>
          </p:cNvSpPr>
          <p:nvPr>
            <p:ph idx="1"/>
          </p:nvPr>
        </p:nvSpPr>
        <p:spPr/>
        <p:txBody>
          <a:bodyPr/>
          <a:lstStyle/>
          <a:p>
            <a:pPr marL="514350" indent="-514350" algn="just">
              <a:buNone/>
            </a:pPr>
            <a:r>
              <a:rPr lang="fr-FR" dirty="0" smtClean="0"/>
              <a:t>2 . Les personnes physiques titulaires de revenu de source marocaine qui n’ont pas au Maroc leur résidence</a:t>
            </a:r>
          </a:p>
          <a:p>
            <a:pPr marL="514350" indent="-514350">
              <a:buNone/>
            </a:pPr>
            <a:endParaRPr lang="fr-FR" dirty="0" smtClean="0"/>
          </a:p>
          <a:p>
            <a:pPr marL="514350" indent="-514350" algn="just">
              <a:buNone/>
            </a:pPr>
            <a:r>
              <a:rPr lang="fr-FR" dirty="0" smtClean="0"/>
              <a:t>3 . Les agents de l’Etat marocain en fonction à l’étranger lorsqu’ils sont exonérés sur leur revenu dans le pays d’accueil</a:t>
            </a:r>
            <a:endParaRPr lang="fr-FR" dirty="0"/>
          </a:p>
        </p:txBody>
      </p:sp>
    </p:spTree>
    <p:extLst>
      <p:ext uri="{BB962C8B-B14F-4D97-AF65-F5344CB8AC3E}">
        <p14:creationId xmlns:p14="http://schemas.microsoft.com/office/powerpoint/2010/main" val="3896755249"/>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3009</TotalTime>
  <Words>3018</Words>
  <Application>Microsoft Office PowerPoint</Application>
  <PresentationFormat>Grand écran</PresentationFormat>
  <Paragraphs>357</Paragraphs>
  <Slides>66</Slides>
  <Notes>1</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66</vt:i4>
      </vt:variant>
    </vt:vector>
  </HeadingPairs>
  <TitlesOfParts>
    <vt:vector size="72" baseType="lpstr">
      <vt:lpstr>Arial</vt:lpstr>
      <vt:lpstr>Calibri</vt:lpstr>
      <vt:lpstr>Trebuchet MS</vt:lpstr>
      <vt:lpstr>Wingdings</vt:lpstr>
      <vt:lpstr>Wingdings 3</vt:lpstr>
      <vt:lpstr>Facette</vt:lpstr>
      <vt:lpstr>IMPOT SUR LE REVENU</vt:lpstr>
      <vt:lpstr>IMPOT SUR LE REVENU</vt:lpstr>
      <vt:lpstr>CARACTERISTIQUES DE L’IR</vt:lpstr>
      <vt:lpstr>CHAMP D’APPLICATION</vt:lpstr>
      <vt:lpstr>LES CATEGORIES DE REVENUS IMPOSABLES</vt:lpstr>
      <vt:lpstr>PERSONNES PHYSIQUES</vt:lpstr>
      <vt:lpstr>Présentation PowerPoint</vt:lpstr>
      <vt:lpstr>TERRITORIALITE</vt:lpstr>
      <vt:lpstr>TERRITORIALITE</vt:lpstr>
      <vt:lpstr>EXONERATIONS</vt:lpstr>
      <vt:lpstr>PERIODE D’IMPOSITION</vt:lpstr>
      <vt:lpstr>LIEU D’IMPOSITION Le contribuable est imposé au lieu de :</vt:lpstr>
      <vt:lpstr>DECLARATION D’IDENTITE FISCALE (articles: 80 à 86 du Code des impôts)</vt:lpstr>
      <vt:lpstr>QUAND ?</vt:lpstr>
      <vt:lpstr>DESTINATAIRE / FORME</vt:lpstr>
      <vt:lpstr>La déclaration doit comporter</vt:lpstr>
      <vt:lpstr>BASE DE L’IMPOT REVENU GLOBAL IMPOSABLE</vt:lpstr>
      <vt:lpstr>REVENU NET CATEGORIEL</vt:lpstr>
      <vt:lpstr>TAUX DE L’IMPOT</vt:lpstr>
      <vt:lpstr>PROCESSUS DE CALCUL</vt:lpstr>
      <vt:lpstr>TAUX SPECIFIQUES  10% </vt:lpstr>
      <vt:lpstr>TAUX SPECIFIQUES</vt:lpstr>
      <vt:lpstr>TAUX SPECIFIQUE 17% </vt:lpstr>
      <vt:lpstr>TAUX SPECIFIQUES  20% </vt:lpstr>
      <vt:lpstr>TAUX SPECIFIQUES  30% </vt:lpstr>
      <vt:lpstr>LES DEDUCTIONS</vt:lpstr>
      <vt:lpstr>LES DONS</vt:lpstr>
      <vt:lpstr>LISTE DES ORGANISMES POUR LESQUELS LES  BENEFICES DE LA DEDUCTION EST POSSIBLE</vt:lpstr>
      <vt:lpstr>DONS ( Suite)</vt:lpstr>
      <vt:lpstr> LES INTERETS DE PRETS</vt:lpstr>
      <vt:lpstr>CONDITIONS D’OBTENTION</vt:lpstr>
      <vt:lpstr>DEDUCTION DES COTISATIONS                 DE RETRAITE</vt:lpstr>
      <vt:lpstr>Présentation PowerPoint</vt:lpstr>
      <vt:lpstr>DEDUCTIONS POUR                       CHARGE DE FAMILLE</vt:lpstr>
      <vt:lpstr>IMPOT SUR LE REVENU</vt:lpstr>
      <vt:lpstr>I.R REVENUS SALARIAUX  ET ASSIMILES</vt:lpstr>
      <vt:lpstr>Présentation PowerPoint</vt:lpstr>
      <vt:lpstr>Présentation PowerPoint</vt:lpstr>
      <vt:lpstr>A ces revenus s’ajoute</vt:lpstr>
      <vt:lpstr>AVANTAGES EN ARGENT</vt:lpstr>
      <vt:lpstr>AVANTAGES EN NATURE</vt:lpstr>
      <vt:lpstr>EXEMPTIONS</vt:lpstr>
      <vt:lpstr>EXEMPTIONS</vt:lpstr>
      <vt:lpstr>EXEMPTIONS</vt:lpstr>
      <vt:lpstr>EXEMPTIONS</vt:lpstr>
      <vt:lpstr>EXEMPTIONS</vt:lpstr>
      <vt:lpstr>EXEMPTIONS</vt:lpstr>
      <vt:lpstr>EXEMPTIONS</vt:lpstr>
      <vt:lpstr>EXEMPTIONS</vt:lpstr>
      <vt:lpstr>EXEMPTIONS</vt:lpstr>
      <vt:lpstr>EXEMPTIONS</vt:lpstr>
      <vt:lpstr>EXEMPTIONS</vt:lpstr>
      <vt:lpstr>EXEMPTIONS</vt:lpstr>
      <vt:lpstr>EXEMPTIONS</vt:lpstr>
      <vt:lpstr>EXEMPTIONS</vt:lpstr>
      <vt:lpstr>EXEMPTIONS</vt:lpstr>
      <vt:lpstr>EXEMPTIONS</vt:lpstr>
      <vt:lpstr>EXEMPTIONS</vt:lpstr>
      <vt:lpstr>EXEMPTIONS</vt:lpstr>
      <vt:lpstr>EXEMPTIONS</vt:lpstr>
      <vt:lpstr>EXEMPTIONS</vt:lpstr>
      <vt:lpstr>EXEMPTIONS</vt:lpstr>
      <vt:lpstr>EXEMPTIONS</vt:lpstr>
      <vt:lpstr>EXEMPTIONS</vt:lpstr>
      <vt:lpstr>EXEMPTIONS</vt:lpstr>
      <vt:lpstr>EXEMPTIONS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asus</dc:creator>
  <cp:lastModifiedBy>asus</cp:lastModifiedBy>
  <cp:revision>102</cp:revision>
  <dcterms:created xsi:type="dcterms:W3CDTF">2020-03-22T14:39:44Z</dcterms:created>
  <dcterms:modified xsi:type="dcterms:W3CDTF">2020-03-29T15:33:09Z</dcterms:modified>
</cp:coreProperties>
</file>